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7.3-->
<p:presentation xmlns:r="http://schemas.openxmlformats.org/officeDocument/2006/relationships" xmlns:a="http://schemas.openxmlformats.org/drawingml/2006/main" xmlns:p="http://schemas.openxmlformats.org/presentationml/2006/main" showSpecialPlsOnTitleSld="0" removePersonalInfoOnSave="1" saveSubsetFonts="1" autoCompressPictures="0">
  <p:sldMasterIdLst>
    <p:sldMasterId id="2147483658" r:id="rId1"/>
  </p:sldMasterIdLst>
  <p:notesMasterIdLst>
    <p:notesMasterId r:id="rId2"/>
  </p:notesMasterIdLst>
  <p:handoutMasterIdLst>
    <p:handoutMasterId r:id="rId3"/>
  </p:handoutMasterIdLst>
  <p:sldIdLst>
    <p:sldId id="256" r:id="rId4"/>
    <p:sldId id="257" r:id="rId5"/>
    <p:sldId id="266" r:id="rId6"/>
    <p:sldId id="258" r:id="rId7"/>
    <p:sldId id="267" r:id="rId8"/>
    <p:sldId id="268" r:id="rId9"/>
    <p:sldId id="272" r:id="rId10"/>
    <p:sldId id="273" r:id="rId11"/>
    <p:sldId id="269" r:id="rId12"/>
    <p:sldId id="276" r:id="rId13"/>
    <p:sldId id="277" r:id="rId14"/>
    <p:sldId id="274" r:id="rId15"/>
    <p:sldId id="275" r:id="rId16"/>
    <p:sldId id="271" r:id="rId17"/>
    <p:sldId id="270" r:id="rId18"/>
    <p:sldId id="278" r:id="rId19"/>
    <p:sldId id="279" r:id="rId20"/>
    <p:sldId id="280" r:id="rId21"/>
    <p:sldId id="281" r:id="rId22"/>
    <p:sldId id="282" r:id="rId23"/>
    <p:sldId id="283" r:id="rId24"/>
    <p:sldId id="284" r:id="rId25"/>
    <p:sldId id="285" r:id="rId26"/>
    <p:sldId id="286" r:id="rId27"/>
    <p:sldId id="287" r:id="rId28"/>
    <p:sldId id="289" r:id="rId29"/>
    <p:sldId id="290" r:id="rId30"/>
    <p:sldId id="291" r:id="rId31"/>
    <p:sldId id="288" r:id="rId32"/>
    <p:sldId id="292" r:id="rId33"/>
    <p:sldId id="293" r:id="rId34"/>
    <p:sldId id="294" r:id="rId35"/>
    <p:sldId id="295" r:id="rId36"/>
    <p:sldId id="296" r:id="rId37"/>
    <p:sldId id="297" r:id="rId38"/>
    <p:sldId id="298" r:id="rId39"/>
    <p:sldId id="303" r:id="rId40"/>
    <p:sldId id="302" r:id="rId41"/>
    <p:sldId id="301" r:id="rId42"/>
    <p:sldId id="300" r:id="rId43"/>
    <p:sldId id="304" r:id="rId44"/>
  </p:sldIdLst>
  <p:sldSz cx="9144000" cy="6858000" type="screen4x3"/>
  <p:notesSz cx="70104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26" userDrawn="1">
          <p15:clr>
            <a:srgbClr val="A4A3A4"/>
          </p15:clr>
        </p15:guide>
        <p15:guide id="4" pos="5616" userDrawn="1">
          <p15:clr>
            <a:srgbClr val="A4A3A4"/>
          </p15:clr>
        </p15:guide>
        <p15:guide id="5" pos="5148" userDrawn="1">
          <p15:clr>
            <a:srgbClr val="A4A3A4"/>
          </p15:clr>
        </p15:guide>
        <p15:guide id="6" pos="6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A89"/>
    <a:srgbClr val="689BC7"/>
    <a:srgbClr val="005782"/>
    <a:srgbClr val="A50021"/>
    <a:srgbClr val="004162"/>
    <a:srgbClr val="14648C"/>
    <a:srgbClr val="F59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3" autoAdjust="0"/>
  </p:normalViewPr>
  <p:slideViewPr>
    <p:cSldViewPr snapToGrid="0" showGuides="1">
      <p:cViewPr varScale="1">
        <p:scale>
          <a:sx n="110" d="100"/>
          <a:sy n="110" d="100"/>
        </p:scale>
        <p:origin x="1680" y="72"/>
      </p:cViewPr>
      <p:guideLst>
        <p:guide orient="horz" pos="2160"/>
        <p:guide pos="2880"/>
        <p:guide pos="126"/>
        <p:guide pos="5616"/>
        <p:guide pos="5148"/>
        <p:guide pos="612"/>
      </p:guideLst>
    </p:cSldViewPr>
  </p:slideViewPr>
  <p:notesTextViewPr>
    <p:cViewPr>
      <p:scale>
        <a:sx n="1" d="1"/>
        <a:sy n="1" d="1"/>
      </p:scale>
      <p:origin x="0" y="0"/>
    </p:cViewPr>
  </p:notesTextViewPr>
  <p:sorterViewPr>
    <p:cViewPr>
      <p:scale>
        <a:sx n="100" d="100"/>
        <a:sy n="100" d="100"/>
      </p:scale>
      <p:origin x="0" y="-2916"/>
    </p:cViewPr>
  </p:sorterViewPr>
  <p:notesViewPr>
    <p:cSldViewPr>
      <p:cViewPr>
        <p:scale>
          <a:sx n="0" d="100"/>
          <a:sy n="0"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tags" Target="tags/tag1.xml" /><Relationship Id="rId46" Type="http://schemas.openxmlformats.org/officeDocument/2006/relationships/presProps" Target="presProps.xml" /><Relationship Id="rId47" Type="http://schemas.openxmlformats.org/officeDocument/2006/relationships/viewProps" Target="viewProps.xml" /><Relationship Id="rId48" Type="http://schemas.openxmlformats.org/officeDocument/2006/relationships/theme" Target="theme/theme1.xml" /><Relationship Id="rId49"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81CD1BD-3A0E-41F4-9177-A9DCF66F3D16}" type="datetimeFigureOut">
              <a:rPr lang="en-US" smtClean="0"/>
              <a:t>2/21/2020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1FD1FCC-B5DC-4D85-95ED-C5E1700381EC}" type="slidenum">
              <a:rPr lang="en-US" smtClean="0"/>
              <a:t>‹#›</a:t>
            </a:fld>
            <a:endParaRPr lang="en-US"/>
          </a:p>
        </p:txBody>
      </p:sp>
    </p:spTree>
    <p:extLst>
      <p:ext uri="{BB962C8B-B14F-4D97-AF65-F5344CB8AC3E}">
        <p14:creationId xmlns:p14="http://schemas.microsoft.com/office/powerpoint/2010/main" val="180999278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717EAF-62F3-493F-9960-17CAD3E1AC8C}" type="datetimeFigureOut">
              <a:rPr lang="en-US" smtClean="0"/>
              <a:t>2/21/2020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5AC587-9877-49C8-AEA2-0F1769FB1DC9}" type="slidenum">
              <a:rPr lang="en-US" smtClean="0"/>
              <a:t>‹#›</a:t>
            </a:fld>
            <a:endParaRPr lang="en-US"/>
          </a:p>
        </p:txBody>
      </p:sp>
    </p:spTree>
    <p:extLst>
      <p:ext uri="{BB962C8B-B14F-4D97-AF65-F5344CB8AC3E}">
        <p14:creationId xmlns:p14="http://schemas.microsoft.com/office/powerpoint/2010/main" val="235481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AC587-9877-49C8-AEA2-0F1769FB1DC9}" type="slidenum">
              <a:rPr lang="en-US" smtClean="0"/>
              <a:t>1</a:t>
            </a:fld>
            <a:endParaRPr lang="en-US"/>
          </a:p>
        </p:txBody>
      </p:sp>
    </p:spTree>
    <p:extLst>
      <p:ext uri="{BB962C8B-B14F-4D97-AF65-F5344CB8AC3E}">
        <p14:creationId xmlns:p14="http://schemas.microsoft.com/office/powerpoint/2010/main" val="22323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10</a:t>
            </a:fld>
            <a:endParaRPr lang="en-US"/>
          </a:p>
        </p:txBody>
      </p:sp>
    </p:spTree>
    <p:extLst>
      <p:ext uri="{BB962C8B-B14F-4D97-AF65-F5344CB8AC3E}">
        <p14:creationId xmlns:p14="http://schemas.microsoft.com/office/powerpoint/2010/main" val="76906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11</a:t>
            </a:fld>
            <a:endParaRPr lang="en-US"/>
          </a:p>
        </p:txBody>
      </p:sp>
    </p:spTree>
    <p:extLst>
      <p:ext uri="{BB962C8B-B14F-4D97-AF65-F5344CB8AC3E}">
        <p14:creationId xmlns:p14="http://schemas.microsoft.com/office/powerpoint/2010/main" val="21475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12</a:t>
            </a:fld>
            <a:endParaRPr lang="en-US"/>
          </a:p>
        </p:txBody>
      </p:sp>
    </p:spTree>
    <p:extLst>
      <p:ext uri="{BB962C8B-B14F-4D97-AF65-F5344CB8AC3E}">
        <p14:creationId xmlns:p14="http://schemas.microsoft.com/office/powerpoint/2010/main" val="204050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13</a:t>
            </a:fld>
            <a:endParaRPr lang="en-US"/>
          </a:p>
        </p:txBody>
      </p:sp>
    </p:spTree>
    <p:extLst>
      <p:ext uri="{BB962C8B-B14F-4D97-AF65-F5344CB8AC3E}">
        <p14:creationId xmlns:p14="http://schemas.microsoft.com/office/powerpoint/2010/main" val="28286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14</a:t>
            </a:fld>
            <a:endParaRPr lang="en-US"/>
          </a:p>
        </p:txBody>
      </p:sp>
    </p:spTree>
    <p:extLst>
      <p:ext uri="{BB962C8B-B14F-4D97-AF65-F5344CB8AC3E}">
        <p14:creationId xmlns:p14="http://schemas.microsoft.com/office/powerpoint/2010/main" val="1680393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15</a:t>
            </a:fld>
            <a:endParaRPr lang="en-US"/>
          </a:p>
        </p:txBody>
      </p:sp>
    </p:spTree>
    <p:extLst>
      <p:ext uri="{BB962C8B-B14F-4D97-AF65-F5344CB8AC3E}">
        <p14:creationId xmlns:p14="http://schemas.microsoft.com/office/powerpoint/2010/main" val="306328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16</a:t>
            </a:fld>
            <a:endParaRPr lang="en-US"/>
          </a:p>
        </p:txBody>
      </p:sp>
    </p:spTree>
    <p:extLst>
      <p:ext uri="{BB962C8B-B14F-4D97-AF65-F5344CB8AC3E}">
        <p14:creationId xmlns:p14="http://schemas.microsoft.com/office/powerpoint/2010/main" val="4145257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17</a:t>
            </a:fld>
            <a:endParaRPr lang="en-US"/>
          </a:p>
        </p:txBody>
      </p:sp>
    </p:spTree>
    <p:extLst>
      <p:ext uri="{BB962C8B-B14F-4D97-AF65-F5344CB8AC3E}">
        <p14:creationId xmlns:p14="http://schemas.microsoft.com/office/powerpoint/2010/main" val="91020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18</a:t>
            </a:fld>
            <a:endParaRPr lang="en-US"/>
          </a:p>
        </p:txBody>
      </p:sp>
    </p:spTree>
    <p:extLst>
      <p:ext uri="{BB962C8B-B14F-4D97-AF65-F5344CB8AC3E}">
        <p14:creationId xmlns:p14="http://schemas.microsoft.com/office/powerpoint/2010/main" val="3325839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19</a:t>
            </a:fld>
            <a:endParaRPr lang="en-US"/>
          </a:p>
        </p:txBody>
      </p:sp>
    </p:spTree>
    <p:extLst>
      <p:ext uri="{BB962C8B-B14F-4D97-AF65-F5344CB8AC3E}">
        <p14:creationId xmlns:p14="http://schemas.microsoft.com/office/powerpoint/2010/main" val="70050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AC587-9877-49C8-AEA2-0F1769FB1DC9}" type="slidenum">
              <a:rPr lang="en-US" smtClean="0"/>
              <a:t>2</a:t>
            </a:fld>
            <a:endParaRPr lang="en-US"/>
          </a:p>
        </p:txBody>
      </p:sp>
    </p:spTree>
    <p:extLst>
      <p:ext uri="{BB962C8B-B14F-4D97-AF65-F5344CB8AC3E}">
        <p14:creationId xmlns:p14="http://schemas.microsoft.com/office/powerpoint/2010/main" val="3773535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20</a:t>
            </a:fld>
            <a:endParaRPr lang="en-US"/>
          </a:p>
        </p:txBody>
      </p:sp>
    </p:spTree>
    <p:extLst>
      <p:ext uri="{BB962C8B-B14F-4D97-AF65-F5344CB8AC3E}">
        <p14:creationId xmlns:p14="http://schemas.microsoft.com/office/powerpoint/2010/main" val="329078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21</a:t>
            </a:fld>
            <a:endParaRPr lang="en-US"/>
          </a:p>
        </p:txBody>
      </p:sp>
    </p:spTree>
    <p:extLst>
      <p:ext uri="{BB962C8B-B14F-4D97-AF65-F5344CB8AC3E}">
        <p14:creationId xmlns:p14="http://schemas.microsoft.com/office/powerpoint/2010/main" val="2212453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22</a:t>
            </a:fld>
            <a:endParaRPr lang="en-US"/>
          </a:p>
        </p:txBody>
      </p:sp>
    </p:spTree>
    <p:extLst>
      <p:ext uri="{BB962C8B-B14F-4D97-AF65-F5344CB8AC3E}">
        <p14:creationId xmlns:p14="http://schemas.microsoft.com/office/powerpoint/2010/main" val="299838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23</a:t>
            </a:fld>
            <a:endParaRPr lang="en-US"/>
          </a:p>
        </p:txBody>
      </p:sp>
    </p:spTree>
    <p:extLst>
      <p:ext uri="{BB962C8B-B14F-4D97-AF65-F5344CB8AC3E}">
        <p14:creationId xmlns:p14="http://schemas.microsoft.com/office/powerpoint/2010/main" val="42330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24</a:t>
            </a:fld>
            <a:endParaRPr lang="en-US"/>
          </a:p>
        </p:txBody>
      </p:sp>
    </p:spTree>
    <p:extLst>
      <p:ext uri="{BB962C8B-B14F-4D97-AF65-F5344CB8AC3E}">
        <p14:creationId xmlns:p14="http://schemas.microsoft.com/office/powerpoint/2010/main" val="3540885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25</a:t>
            </a:fld>
            <a:endParaRPr lang="en-US"/>
          </a:p>
        </p:txBody>
      </p:sp>
    </p:spTree>
    <p:extLst>
      <p:ext uri="{BB962C8B-B14F-4D97-AF65-F5344CB8AC3E}">
        <p14:creationId xmlns:p14="http://schemas.microsoft.com/office/powerpoint/2010/main" val="404228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26</a:t>
            </a:fld>
            <a:endParaRPr lang="en-US"/>
          </a:p>
        </p:txBody>
      </p:sp>
    </p:spTree>
    <p:extLst>
      <p:ext uri="{BB962C8B-B14F-4D97-AF65-F5344CB8AC3E}">
        <p14:creationId xmlns:p14="http://schemas.microsoft.com/office/powerpoint/2010/main" val="560178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27</a:t>
            </a:fld>
            <a:endParaRPr lang="en-US"/>
          </a:p>
        </p:txBody>
      </p:sp>
    </p:spTree>
    <p:extLst>
      <p:ext uri="{BB962C8B-B14F-4D97-AF65-F5344CB8AC3E}">
        <p14:creationId xmlns:p14="http://schemas.microsoft.com/office/powerpoint/2010/main" val="28148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28</a:t>
            </a:fld>
            <a:endParaRPr lang="en-US"/>
          </a:p>
        </p:txBody>
      </p:sp>
    </p:spTree>
    <p:extLst>
      <p:ext uri="{BB962C8B-B14F-4D97-AF65-F5344CB8AC3E}">
        <p14:creationId xmlns:p14="http://schemas.microsoft.com/office/powerpoint/2010/main" val="61437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29</a:t>
            </a:fld>
            <a:endParaRPr lang="en-US"/>
          </a:p>
        </p:txBody>
      </p:sp>
    </p:spTree>
    <p:extLst>
      <p:ext uri="{BB962C8B-B14F-4D97-AF65-F5344CB8AC3E}">
        <p14:creationId xmlns:p14="http://schemas.microsoft.com/office/powerpoint/2010/main" val="419277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AC587-9877-49C8-AEA2-0F1769FB1DC9}" type="slidenum">
              <a:rPr lang="en-US" smtClean="0"/>
              <a:t>3</a:t>
            </a:fld>
            <a:endParaRPr lang="en-US"/>
          </a:p>
        </p:txBody>
      </p:sp>
    </p:spTree>
    <p:extLst>
      <p:ext uri="{BB962C8B-B14F-4D97-AF65-F5344CB8AC3E}">
        <p14:creationId xmlns:p14="http://schemas.microsoft.com/office/powerpoint/2010/main" val="1584529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30</a:t>
            </a:fld>
            <a:endParaRPr lang="en-US"/>
          </a:p>
        </p:txBody>
      </p:sp>
    </p:spTree>
    <p:extLst>
      <p:ext uri="{BB962C8B-B14F-4D97-AF65-F5344CB8AC3E}">
        <p14:creationId xmlns:p14="http://schemas.microsoft.com/office/powerpoint/2010/main" val="434977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31</a:t>
            </a:fld>
            <a:endParaRPr lang="en-US"/>
          </a:p>
        </p:txBody>
      </p:sp>
    </p:spTree>
    <p:extLst>
      <p:ext uri="{BB962C8B-B14F-4D97-AF65-F5344CB8AC3E}">
        <p14:creationId xmlns:p14="http://schemas.microsoft.com/office/powerpoint/2010/main" val="1264952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32</a:t>
            </a:fld>
            <a:endParaRPr lang="en-US"/>
          </a:p>
        </p:txBody>
      </p:sp>
    </p:spTree>
    <p:extLst>
      <p:ext uri="{BB962C8B-B14F-4D97-AF65-F5344CB8AC3E}">
        <p14:creationId xmlns:p14="http://schemas.microsoft.com/office/powerpoint/2010/main" val="674591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33</a:t>
            </a:fld>
            <a:endParaRPr lang="en-US"/>
          </a:p>
        </p:txBody>
      </p:sp>
    </p:spTree>
    <p:extLst>
      <p:ext uri="{BB962C8B-B14F-4D97-AF65-F5344CB8AC3E}">
        <p14:creationId xmlns:p14="http://schemas.microsoft.com/office/powerpoint/2010/main" val="3133289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34</a:t>
            </a:fld>
            <a:endParaRPr lang="en-US"/>
          </a:p>
        </p:txBody>
      </p:sp>
    </p:spTree>
    <p:extLst>
      <p:ext uri="{BB962C8B-B14F-4D97-AF65-F5344CB8AC3E}">
        <p14:creationId xmlns:p14="http://schemas.microsoft.com/office/powerpoint/2010/main" val="2857822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35</a:t>
            </a:fld>
            <a:endParaRPr lang="en-US"/>
          </a:p>
        </p:txBody>
      </p:sp>
    </p:spTree>
    <p:extLst>
      <p:ext uri="{BB962C8B-B14F-4D97-AF65-F5344CB8AC3E}">
        <p14:creationId xmlns:p14="http://schemas.microsoft.com/office/powerpoint/2010/main" val="2391403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36</a:t>
            </a:fld>
            <a:endParaRPr lang="en-US"/>
          </a:p>
        </p:txBody>
      </p:sp>
    </p:spTree>
    <p:extLst>
      <p:ext uri="{BB962C8B-B14F-4D97-AF65-F5344CB8AC3E}">
        <p14:creationId xmlns:p14="http://schemas.microsoft.com/office/powerpoint/2010/main" val="1752619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37</a:t>
            </a:fld>
            <a:endParaRPr lang="en-US"/>
          </a:p>
        </p:txBody>
      </p:sp>
    </p:spTree>
    <p:extLst>
      <p:ext uri="{BB962C8B-B14F-4D97-AF65-F5344CB8AC3E}">
        <p14:creationId xmlns:p14="http://schemas.microsoft.com/office/powerpoint/2010/main" val="1847268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38</a:t>
            </a:fld>
            <a:endParaRPr lang="en-US"/>
          </a:p>
        </p:txBody>
      </p:sp>
    </p:spTree>
    <p:extLst>
      <p:ext uri="{BB962C8B-B14F-4D97-AF65-F5344CB8AC3E}">
        <p14:creationId xmlns:p14="http://schemas.microsoft.com/office/powerpoint/2010/main" val="3757183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39</a:t>
            </a:fld>
            <a:endParaRPr lang="en-US"/>
          </a:p>
        </p:txBody>
      </p:sp>
    </p:spTree>
    <p:extLst>
      <p:ext uri="{BB962C8B-B14F-4D97-AF65-F5344CB8AC3E}">
        <p14:creationId xmlns:p14="http://schemas.microsoft.com/office/powerpoint/2010/main" val="352432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4</a:t>
            </a:fld>
            <a:endParaRPr lang="en-US"/>
          </a:p>
        </p:txBody>
      </p:sp>
    </p:spTree>
    <p:extLst>
      <p:ext uri="{BB962C8B-B14F-4D97-AF65-F5344CB8AC3E}">
        <p14:creationId xmlns:p14="http://schemas.microsoft.com/office/powerpoint/2010/main" val="3632952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40</a:t>
            </a:fld>
            <a:endParaRPr lang="en-US"/>
          </a:p>
        </p:txBody>
      </p:sp>
    </p:spTree>
    <p:extLst>
      <p:ext uri="{BB962C8B-B14F-4D97-AF65-F5344CB8AC3E}">
        <p14:creationId xmlns:p14="http://schemas.microsoft.com/office/powerpoint/2010/main" val="1599974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41</a:t>
            </a:fld>
            <a:endParaRPr lang="en-US"/>
          </a:p>
        </p:txBody>
      </p:sp>
    </p:spTree>
    <p:extLst>
      <p:ext uri="{BB962C8B-B14F-4D97-AF65-F5344CB8AC3E}">
        <p14:creationId xmlns:p14="http://schemas.microsoft.com/office/powerpoint/2010/main" val="408186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5</a:t>
            </a:fld>
            <a:endParaRPr lang="en-US"/>
          </a:p>
        </p:txBody>
      </p:sp>
    </p:spTree>
    <p:extLst>
      <p:ext uri="{BB962C8B-B14F-4D97-AF65-F5344CB8AC3E}">
        <p14:creationId xmlns:p14="http://schemas.microsoft.com/office/powerpoint/2010/main" val="350755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6</a:t>
            </a:fld>
            <a:endParaRPr lang="en-US"/>
          </a:p>
        </p:txBody>
      </p:sp>
    </p:spTree>
    <p:extLst>
      <p:ext uri="{BB962C8B-B14F-4D97-AF65-F5344CB8AC3E}">
        <p14:creationId xmlns:p14="http://schemas.microsoft.com/office/powerpoint/2010/main" val="67133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7</a:t>
            </a:fld>
            <a:endParaRPr lang="en-US"/>
          </a:p>
        </p:txBody>
      </p:sp>
    </p:spTree>
    <p:extLst>
      <p:ext uri="{BB962C8B-B14F-4D97-AF65-F5344CB8AC3E}">
        <p14:creationId xmlns:p14="http://schemas.microsoft.com/office/powerpoint/2010/main" val="1288327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8</a:t>
            </a:fld>
            <a:endParaRPr lang="en-US"/>
          </a:p>
        </p:txBody>
      </p:sp>
    </p:spTree>
    <p:extLst>
      <p:ext uri="{BB962C8B-B14F-4D97-AF65-F5344CB8AC3E}">
        <p14:creationId xmlns:p14="http://schemas.microsoft.com/office/powerpoint/2010/main" val="20374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C587-9877-49C8-AEA2-0F1769FB1DC9}" type="slidenum">
              <a:rPr lang="en-US" smtClean="0"/>
              <a:t>9</a:t>
            </a:fld>
            <a:endParaRPr lang="en-US"/>
          </a:p>
        </p:txBody>
      </p:sp>
    </p:spTree>
    <p:extLst>
      <p:ext uri="{BB962C8B-B14F-4D97-AF65-F5344CB8AC3E}">
        <p14:creationId xmlns:p14="http://schemas.microsoft.com/office/powerpoint/2010/main" val="381569245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MasterSp="0" type="title" preserve="1">
  <p:cSld name="Title Slide">
    <p:spTree>
      <p:nvGrpSpPr>
        <p:cNvPr id="1" name=""/>
        <p:cNvGrpSpPr/>
        <p:nvPr/>
      </p:nvGrpSpPr>
      <p:grpSpPr>
        <a:xfrm>
          <a:off x="0" y="0"/>
          <a:ext cx="0" cy="0"/>
        </a:xfrm>
      </p:grpSpPr>
      <p:sp>
        <p:nvSpPr>
          <p:cNvPr id="7" name="Rectangle 6"/>
          <p:cNvSpPr/>
          <p:nvPr userDrawn="1"/>
        </p:nvSpPr>
        <p:spPr>
          <a:xfrm>
            <a:off x="0" y="0"/>
            <a:ext cx="9144000" cy="6586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Title 1"/>
          <p:cNvSpPr>
            <a:spLocks noGrp="1"/>
          </p:cNvSpPr>
          <p:nvPr>
            <p:ph type="ctrTitle"/>
          </p:nvPr>
        </p:nvSpPr>
        <p:spPr>
          <a:xfrm>
            <a:off x="280851" y="1247203"/>
            <a:ext cx="8575765" cy="2702856"/>
          </a:xfrm>
        </p:spPr>
        <p:txBody>
          <a:bodyPr anchor="ctr" anchorCtr="0">
            <a:normAutofit/>
          </a:bodyPr>
          <a:lstStyle>
            <a:lvl1pPr algn="ctr">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280851" y="4409102"/>
            <a:ext cx="8575765" cy="1408224"/>
          </a:xfrm>
        </p:spPr>
        <p:txBody>
          <a:bodyPr/>
          <a:lstStyle>
            <a:lvl1pPr marL="0" indent="0" algn="ctr">
              <a:buNone/>
              <a:defRPr sz="2400">
                <a:solidFill>
                  <a:srgbClr val="365A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p:cNvSpPr/>
          <p:nvPr userDrawn="1"/>
        </p:nvSpPr>
        <p:spPr>
          <a:xfrm>
            <a:off x="0" y="0"/>
            <a:ext cx="5826034" cy="748551"/>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5826034" y="0"/>
            <a:ext cx="3317966" cy="748551"/>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p:cNvGrpSpPr/>
          <p:nvPr userDrawn="1"/>
        </p:nvGrpSpPr>
        <p:grpSpPr>
          <a:xfrm>
            <a:off x="0" y="3950062"/>
            <a:ext cx="9144001" cy="182880"/>
            <a:chOff x="0" y="4515640"/>
            <a:chExt cx="9144001" cy="182880"/>
          </a:xfrm>
        </p:grpSpPr>
        <p:cxnSp>
          <p:nvCxnSpPr>
            <p:cNvPr id="26" name="Straight Connector 25"/>
            <p:cNvCxnSpPr/>
            <p:nvPr userDrawn="1"/>
          </p:nvCxnSpPr>
          <p:spPr>
            <a:xfrm>
              <a:off x="2599509" y="4602726"/>
              <a:ext cx="6544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userDrawn="1"/>
          </p:nvSpPr>
          <p:spPr>
            <a:xfrm>
              <a:off x="0" y="4515640"/>
              <a:ext cx="2723606" cy="182880"/>
            </a:xfrm>
            <a:prstGeom prst="rect">
              <a:avLst/>
            </a:prstGeom>
            <a:solidFill>
              <a:srgbClr val="689BC7"/>
            </a:solidFill>
            <a:ln>
              <a:solidFill>
                <a:srgbClr val="689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userDrawn="1"/>
        </p:nvGrpSpPr>
        <p:grpSpPr>
          <a:xfrm rot="10800000">
            <a:off x="0" y="1055614"/>
            <a:ext cx="9144001" cy="182880"/>
            <a:chOff x="0" y="1142856"/>
            <a:chExt cx="9144001" cy="182880"/>
          </a:xfrm>
        </p:grpSpPr>
        <p:cxnSp>
          <p:nvCxnSpPr>
            <p:cNvPr id="29" name="Straight Connector 28"/>
            <p:cNvCxnSpPr/>
            <p:nvPr userDrawn="1"/>
          </p:nvCxnSpPr>
          <p:spPr>
            <a:xfrm>
              <a:off x="2599509" y="1229942"/>
              <a:ext cx="6544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userDrawn="1"/>
          </p:nvSpPr>
          <p:spPr>
            <a:xfrm>
              <a:off x="0" y="1142856"/>
              <a:ext cx="2723606" cy="182880"/>
            </a:xfrm>
            <a:prstGeom prst="rect">
              <a:avLst/>
            </a:prstGeom>
            <a:solidFill>
              <a:srgbClr val="689BC7"/>
            </a:solidFill>
            <a:ln>
              <a:solidFill>
                <a:srgbClr val="689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3556505" y="5959673"/>
            <a:ext cx="2028789" cy="484632"/>
          </a:xfrm>
          <a:prstGeom prst="rect">
            <a:avLst/>
          </a:prstGeom>
        </p:spPr>
      </p:pic>
      <p:sp>
        <p:nvSpPr>
          <p:cNvPr id="19" name="Rectangle 18"/>
          <p:cNvSpPr/>
          <p:nvPr userDrawn="1"/>
        </p:nvSpPr>
        <p:spPr>
          <a:xfrm>
            <a:off x="5826034" y="6535965"/>
            <a:ext cx="3317966" cy="320040"/>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0" y="6535965"/>
            <a:ext cx="5826034" cy="320040"/>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l"/>
            <a:r>
              <a:rPr lang="en-US" sz="1800"/>
              <a:t> </a:t>
            </a:r>
          </a:p>
        </p:txBody>
      </p:sp>
      <p:sp>
        <p:nvSpPr>
          <p:cNvPr id="21" name="Slide Number Placeholder 5"/>
          <p:cNvSpPr>
            <a:spLocks noGrp="1"/>
          </p:cNvSpPr>
          <p:nvPr>
            <p:ph type="sldNum" sz="quarter" idx="4"/>
          </p:nvPr>
        </p:nvSpPr>
        <p:spPr>
          <a:xfrm>
            <a:off x="3580850" y="6567706"/>
            <a:ext cx="2057400" cy="270843"/>
          </a:xfrm>
          <a:prstGeom prst="rect">
            <a:avLst/>
          </a:prstGeom>
        </p:spPr>
        <p:txBody>
          <a:bodyPr vert="horz" lIns="27432" tIns="27432" rIns="27432" bIns="27432" rtlCol="0" anchor="ctr">
            <a:spAutoFit/>
          </a:bodyPr>
          <a:lstStyle>
            <a:lvl1pPr algn="ctr">
              <a:defRPr sz="1400" b="0">
                <a:solidFill>
                  <a:schemeClr val="bg1"/>
                </a:solidFill>
              </a:defRPr>
            </a:lvl1pPr>
          </a:lstStyle>
          <a:p>
            <a:fld id="{850BEA78-8F01-4CF4-BA7F-1779BE85B204}" type="slidenum">
              <a:rPr lang="en-US" smtClean="0"/>
              <a:t>‹#›</a:t>
            </a:fld>
            <a:endParaRPr lang="en-US"/>
          </a:p>
        </p:txBody>
      </p:sp>
    </p:spTree>
    <p:extLst>
      <p:ext uri="{BB962C8B-B14F-4D97-AF65-F5344CB8AC3E}">
        <p14:creationId xmlns:p14="http://schemas.microsoft.com/office/powerpoint/2010/main" val="400746953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50BEA78-8F01-4CF4-BA7F-1779BE85B204}" type="slidenum">
              <a:rPr lang="en-US" smtClean="0"/>
              <a:t>‹#›</a:t>
            </a:fld>
            <a:endParaRPr lang="en-US"/>
          </a:p>
        </p:txBody>
      </p:sp>
    </p:spTree>
    <p:extLst>
      <p:ext uri="{BB962C8B-B14F-4D97-AF65-F5344CB8AC3E}">
        <p14:creationId xmlns:p14="http://schemas.microsoft.com/office/powerpoint/2010/main" val="1219736491"/>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MasterSp="0" type="secHead" preserve="1">
  <p:cSld name="Section Header">
    <p:spTree>
      <p:nvGrpSpPr>
        <p:cNvPr id="1" name=""/>
        <p:cNvGrpSpPr/>
        <p:nvPr/>
      </p:nvGrpSpPr>
      <p:grpSpPr>
        <a:xfrm>
          <a:off x="0" y="0"/>
          <a:ext cx="0" cy="0"/>
        </a:xfrm>
      </p:grpSpPr>
      <p:sp>
        <p:nvSpPr>
          <p:cNvPr id="7" name="Rectangle 6"/>
          <p:cNvSpPr/>
          <p:nvPr userDrawn="1"/>
        </p:nvSpPr>
        <p:spPr>
          <a:xfrm>
            <a:off x="0" y="0"/>
            <a:ext cx="9144000" cy="6586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0" name="Rectangle 9"/>
          <p:cNvSpPr/>
          <p:nvPr userDrawn="1"/>
        </p:nvSpPr>
        <p:spPr>
          <a:xfrm>
            <a:off x="0" y="-13262"/>
            <a:ext cx="5826034" cy="748551"/>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5826034" y="-13262"/>
            <a:ext cx="3317966" cy="748551"/>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8747" y="1736727"/>
            <a:ext cx="8516982" cy="2852737"/>
          </a:xfrm>
        </p:spPr>
        <p:txBody>
          <a:bodyPr anchor="ctr" anchorCtr="0">
            <a:normAutofit/>
          </a:bodyPr>
          <a:lstStyle>
            <a:lvl1pPr algn="ctr">
              <a:defRPr sz="4800">
                <a:solidFill>
                  <a:srgbClr val="365A89"/>
                </a:solidFill>
              </a:defRPr>
            </a:lvl1pPr>
          </a:lstStyle>
          <a:p>
            <a:r>
              <a:rPr lang="en-US"/>
              <a:t>Click to edit Master title style</a:t>
            </a:r>
          </a:p>
        </p:txBody>
      </p:sp>
      <p:sp>
        <p:nvSpPr>
          <p:cNvPr id="3" name="Text Placeholder 2"/>
          <p:cNvSpPr>
            <a:spLocks noGrp="1"/>
          </p:cNvSpPr>
          <p:nvPr>
            <p:ph type="body" idx="1"/>
          </p:nvPr>
        </p:nvSpPr>
        <p:spPr>
          <a:xfrm>
            <a:off x="308747" y="4589464"/>
            <a:ext cx="8516982" cy="1500187"/>
          </a:xfrm>
        </p:spPr>
        <p:txBody>
          <a:bodyPr anchor="ctr" anchorCtr="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7" name="Group 16"/>
          <p:cNvGrpSpPr/>
          <p:nvPr userDrawn="1"/>
        </p:nvGrpSpPr>
        <p:grpSpPr>
          <a:xfrm>
            <a:off x="0" y="4515640"/>
            <a:ext cx="9144001" cy="182880"/>
            <a:chOff x="0" y="4515640"/>
            <a:chExt cx="9144001" cy="182880"/>
          </a:xfrm>
        </p:grpSpPr>
        <p:cxnSp>
          <p:nvCxnSpPr>
            <p:cNvPr id="12" name="Straight Connector 11"/>
            <p:cNvCxnSpPr/>
            <p:nvPr userDrawn="1"/>
          </p:nvCxnSpPr>
          <p:spPr>
            <a:xfrm>
              <a:off x="2599509" y="4602726"/>
              <a:ext cx="6544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4515640"/>
              <a:ext cx="2723606" cy="182880"/>
            </a:xfrm>
            <a:prstGeom prst="rect">
              <a:avLst/>
            </a:prstGeom>
            <a:solidFill>
              <a:srgbClr val="689BC7"/>
            </a:solidFill>
            <a:ln>
              <a:solidFill>
                <a:srgbClr val="689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6" name="Group 15"/>
          <p:cNvGrpSpPr/>
          <p:nvPr userDrawn="1"/>
        </p:nvGrpSpPr>
        <p:grpSpPr>
          <a:xfrm rot="10800000">
            <a:off x="0" y="1621192"/>
            <a:ext cx="9144001" cy="182880"/>
            <a:chOff x="0" y="1142856"/>
            <a:chExt cx="9144001" cy="182880"/>
          </a:xfrm>
        </p:grpSpPr>
        <p:cxnSp>
          <p:nvCxnSpPr>
            <p:cNvPr id="14" name="Straight Connector 13"/>
            <p:cNvCxnSpPr/>
            <p:nvPr userDrawn="1"/>
          </p:nvCxnSpPr>
          <p:spPr>
            <a:xfrm>
              <a:off x="2599509" y="1229942"/>
              <a:ext cx="6544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1142856"/>
              <a:ext cx="2723606" cy="182880"/>
            </a:xfrm>
            <a:prstGeom prst="rect">
              <a:avLst/>
            </a:prstGeom>
            <a:solidFill>
              <a:srgbClr val="689BC7"/>
            </a:solidFill>
            <a:ln>
              <a:solidFill>
                <a:srgbClr val="689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Rectangle 17"/>
          <p:cNvSpPr/>
          <p:nvPr userDrawn="1"/>
        </p:nvSpPr>
        <p:spPr>
          <a:xfrm>
            <a:off x="5826034" y="6535965"/>
            <a:ext cx="3317966" cy="320040"/>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0" y="6535965"/>
            <a:ext cx="5826034" cy="320040"/>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l"/>
            <a:r>
              <a:rPr lang="en-US" sz="1800"/>
              <a:t> </a:t>
            </a:r>
          </a:p>
        </p:txBody>
      </p:sp>
      <p:sp>
        <p:nvSpPr>
          <p:cNvPr id="24" name="Slide Number Placeholder 5"/>
          <p:cNvSpPr>
            <a:spLocks noGrp="1"/>
          </p:cNvSpPr>
          <p:nvPr>
            <p:ph type="sldNum" sz="quarter" idx="4"/>
          </p:nvPr>
        </p:nvSpPr>
        <p:spPr>
          <a:xfrm>
            <a:off x="3580850" y="6567706"/>
            <a:ext cx="2057400" cy="270843"/>
          </a:xfrm>
          <a:prstGeom prst="rect">
            <a:avLst/>
          </a:prstGeom>
        </p:spPr>
        <p:txBody>
          <a:bodyPr vert="horz" lIns="27432" tIns="27432" rIns="27432" bIns="27432" rtlCol="0" anchor="ctr">
            <a:spAutoFit/>
          </a:bodyPr>
          <a:lstStyle>
            <a:lvl1pPr algn="ctr">
              <a:defRPr sz="1400" b="0">
                <a:solidFill>
                  <a:schemeClr val="bg1"/>
                </a:solidFill>
              </a:defRPr>
            </a:lvl1pPr>
          </a:lstStyle>
          <a:p>
            <a:fld id="{850BEA78-8F01-4CF4-BA7F-1779BE85B204}" type="slidenum">
              <a:rPr lang="en-US" smtClean="0"/>
              <a:t>‹#›</a:t>
            </a:fld>
            <a:endParaRPr lang="en-US"/>
          </a:p>
        </p:txBody>
      </p:sp>
      <p:pic>
        <p:nvPicPr>
          <p:cNvPr id="25" name="Picture 2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6447385" y="6590427"/>
            <a:ext cx="2075263" cy="240879"/>
          </a:xfrm>
          <a:prstGeom prst="rect">
            <a:avLst/>
          </a:prstGeom>
        </p:spPr>
      </p:pic>
    </p:spTree>
    <p:extLst>
      <p:ext uri="{BB962C8B-B14F-4D97-AF65-F5344CB8AC3E}">
        <p14:creationId xmlns:p14="http://schemas.microsoft.com/office/powerpoint/2010/main" val="2393686211"/>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50BEA78-8F01-4CF4-BA7F-1779BE85B204}" type="slidenum">
              <a:rPr lang="en-US" smtClean="0"/>
              <a:t>‹#›</a:t>
            </a:fld>
            <a:endParaRPr lang="en-US"/>
          </a:p>
        </p:txBody>
      </p:sp>
    </p:spTree>
    <p:extLst>
      <p:ext uri="{BB962C8B-B14F-4D97-AF65-F5344CB8AC3E}">
        <p14:creationId xmlns:p14="http://schemas.microsoft.com/office/powerpoint/2010/main" val="647651044"/>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339634" y="104504"/>
            <a:ext cx="8464732" cy="1027610"/>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50BEA78-8F01-4CF4-BA7F-1779BE85B204}" type="slidenum">
              <a:rPr lang="en-US" smtClean="0"/>
              <a:t>‹#›</a:t>
            </a:fld>
            <a:endParaRPr lang="en-US"/>
          </a:p>
        </p:txBody>
      </p:sp>
    </p:spTree>
    <p:extLst>
      <p:ext uri="{BB962C8B-B14F-4D97-AF65-F5344CB8AC3E}">
        <p14:creationId xmlns:p14="http://schemas.microsoft.com/office/powerpoint/2010/main" val="2695644783"/>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50BEA78-8F01-4CF4-BA7F-1779BE85B204}" type="slidenum">
              <a:rPr lang="en-US" smtClean="0"/>
              <a:t>‹#›</a:t>
            </a:fld>
            <a:endParaRPr lang="en-US"/>
          </a:p>
        </p:txBody>
      </p:sp>
    </p:spTree>
    <p:extLst>
      <p:ext uri="{BB962C8B-B14F-4D97-AF65-F5344CB8AC3E}">
        <p14:creationId xmlns:p14="http://schemas.microsoft.com/office/powerpoint/2010/main" val="255742305"/>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4" name="Slide Number Placeholder 3"/>
          <p:cNvSpPr>
            <a:spLocks noGrp="1"/>
          </p:cNvSpPr>
          <p:nvPr>
            <p:ph type="sldNum" sz="quarter" idx="12"/>
          </p:nvPr>
        </p:nvSpPr>
        <p:spPr/>
        <p:txBody>
          <a:bodyPr/>
          <a:lstStyle/>
          <a:p>
            <a:fld id="{850BEA78-8F01-4CF4-BA7F-1779BE85B204}" type="slidenum">
              <a:rPr lang="en-US" smtClean="0"/>
              <a:t>‹#›</a:t>
            </a:fld>
            <a:endParaRPr lang="en-US"/>
          </a:p>
        </p:txBody>
      </p:sp>
    </p:spTree>
    <p:extLst>
      <p:ext uri="{BB962C8B-B14F-4D97-AF65-F5344CB8AC3E}">
        <p14:creationId xmlns:p14="http://schemas.microsoft.com/office/powerpoint/2010/main" val="1831681099"/>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MasterSp="0" preserve="1" userDrawn="1">
  <p:cSld name="Custom Layout">
    <p:spTree>
      <p:nvGrpSpPr>
        <p:cNvPr id="1" name=""/>
        <p:cNvGrpSpPr/>
        <p:nvPr/>
      </p:nvGrpSpPr>
      <p:grpSpPr>
        <a:xfrm>
          <a:off x="0" y="0"/>
          <a:ext cx="0" cy="0"/>
        </a:xfrm>
      </p:grpSpPr>
      <p:sp>
        <p:nvSpPr>
          <p:cNvPr id="16" name="Rectangle 15"/>
          <p:cNvSpPr/>
          <p:nvPr userDrawn="1"/>
        </p:nvSpPr>
        <p:spPr>
          <a:xfrm>
            <a:off x="0" y="0"/>
            <a:ext cx="5826034" cy="296091"/>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5826034" y="-1"/>
            <a:ext cx="3317966" cy="296091"/>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6034" y="6535965"/>
            <a:ext cx="3317966" cy="320040"/>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6535965"/>
            <a:ext cx="5826034" cy="320040"/>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l"/>
            <a:r>
              <a:rPr lang="en-US" sz="1800"/>
              <a:t> </a:t>
            </a:r>
          </a:p>
        </p:txBody>
      </p:sp>
      <p:sp>
        <p:nvSpPr>
          <p:cNvPr id="10" name="Slide Number Placeholder 5"/>
          <p:cNvSpPr>
            <a:spLocks noGrp="1"/>
          </p:cNvSpPr>
          <p:nvPr>
            <p:ph type="sldNum" sz="quarter" idx="4"/>
          </p:nvPr>
        </p:nvSpPr>
        <p:spPr>
          <a:xfrm>
            <a:off x="3580850" y="6567706"/>
            <a:ext cx="2057400" cy="270843"/>
          </a:xfrm>
          <a:prstGeom prst="rect">
            <a:avLst/>
          </a:prstGeom>
        </p:spPr>
        <p:txBody>
          <a:bodyPr vert="horz" lIns="27432" tIns="27432" rIns="27432" bIns="27432" rtlCol="0" anchor="ctr">
            <a:spAutoFit/>
          </a:bodyPr>
          <a:lstStyle>
            <a:lvl1pPr algn="ctr">
              <a:defRPr sz="1400" b="0">
                <a:solidFill>
                  <a:schemeClr val="bg1"/>
                </a:solidFill>
              </a:defRPr>
            </a:lvl1pPr>
          </a:lstStyle>
          <a:p>
            <a:fld id="{850BEA78-8F01-4CF4-BA7F-1779BE85B204}" type="slidenum">
              <a:rPr lang="en-US" smtClean="0"/>
              <a:t>‹#›</a:t>
            </a:fld>
            <a:endParaRPr lang="en-US"/>
          </a:p>
        </p:txBody>
      </p:sp>
      <p:pic>
        <p:nvPicPr>
          <p:cNvPr id="15" name="Picture 1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6447385" y="6590427"/>
            <a:ext cx="2075263" cy="240879"/>
          </a:xfrm>
          <a:prstGeom prst="rect">
            <a:avLst/>
          </a:prstGeom>
        </p:spPr>
      </p:pic>
    </p:spTree>
    <p:extLst>
      <p:ext uri="{BB962C8B-B14F-4D97-AF65-F5344CB8AC3E}">
        <p14:creationId xmlns:p14="http://schemas.microsoft.com/office/powerpoint/2010/main" val="280443973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image" Target="../media/image2.png"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Ref idx="1001">
        <a:schemeClr val="bg1"/>
      </p:bgRef>
    </p:bg>
    <p:spTree>
      <p:nvGrpSpPr>
        <p:cNvPr id="1" name=""/>
        <p:cNvGrpSpPr/>
        <p:nvPr/>
      </p:nvGrpSpPr>
      <p:grpSpPr>
        <a:xfrm>
          <a:off x="0" y="0"/>
          <a:ext cx="0" cy="0"/>
        </a:xfrm>
      </p:grpSpPr>
      <p:sp>
        <p:nvSpPr>
          <p:cNvPr id="12" name="Rectangle 11"/>
          <p:cNvSpPr/>
          <p:nvPr userDrawn="1"/>
        </p:nvSpPr>
        <p:spPr>
          <a:xfrm>
            <a:off x="5826034" y="6535965"/>
            <a:ext cx="3317966" cy="320040"/>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348343" y="1473506"/>
            <a:ext cx="8522415" cy="5030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1"/>
            <a:ext cx="9144000" cy="12432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cxnSp>
        <p:nvCxnSpPr>
          <p:cNvPr id="8" name="Straight Connector 7"/>
          <p:cNvCxnSpPr/>
          <p:nvPr userDrawn="1"/>
        </p:nvCxnSpPr>
        <p:spPr>
          <a:xfrm>
            <a:off x="2599509" y="1229942"/>
            <a:ext cx="65444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1142856"/>
            <a:ext cx="2723606" cy="182880"/>
          </a:xfrm>
          <a:prstGeom prst="rect">
            <a:avLst/>
          </a:prstGeom>
          <a:solidFill>
            <a:srgbClr val="689BC7"/>
          </a:solidFill>
          <a:ln>
            <a:solidFill>
              <a:srgbClr val="689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535965"/>
            <a:ext cx="5826034" cy="320040"/>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l"/>
            <a:r>
              <a:rPr lang="en-US" sz="1800"/>
              <a:t> </a:t>
            </a:r>
          </a:p>
        </p:txBody>
      </p:sp>
      <p:sp>
        <p:nvSpPr>
          <p:cNvPr id="13" name="Rectangle 12"/>
          <p:cNvSpPr/>
          <p:nvPr userDrawn="1"/>
        </p:nvSpPr>
        <p:spPr>
          <a:xfrm>
            <a:off x="0" y="0"/>
            <a:ext cx="5826034" cy="155304"/>
          </a:xfrm>
          <a:prstGeom prst="rect">
            <a:avLst/>
          </a:prstGeom>
          <a:solidFill>
            <a:srgbClr val="68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826034" y="0"/>
            <a:ext cx="3317966" cy="155304"/>
          </a:xfrm>
          <a:prstGeom prst="rect">
            <a:avLst/>
          </a:prstGeom>
          <a:solidFill>
            <a:srgbClr val="36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48343" y="142044"/>
            <a:ext cx="8522415" cy="998899"/>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3580850" y="6567706"/>
            <a:ext cx="2057400" cy="270843"/>
          </a:xfrm>
          <a:prstGeom prst="rect">
            <a:avLst/>
          </a:prstGeom>
        </p:spPr>
        <p:txBody>
          <a:bodyPr vert="horz" lIns="27432" tIns="27432" rIns="27432" bIns="27432" rtlCol="0" anchor="ctr">
            <a:spAutoFit/>
          </a:bodyPr>
          <a:lstStyle>
            <a:lvl1pPr algn="ctr">
              <a:defRPr sz="1400" b="0">
                <a:solidFill>
                  <a:schemeClr val="bg1"/>
                </a:solidFill>
              </a:defRPr>
            </a:lvl1pPr>
          </a:lstStyle>
          <a:p>
            <a:fld id="{850BEA78-8F01-4CF4-BA7F-1779BE85B204}" type="slidenum">
              <a:rPr lang="en-US" smtClean="0"/>
              <a:t>‹#›</a:t>
            </a:fld>
            <a:endParaRPr lang="en-US"/>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447385" y="6590427"/>
            <a:ext cx="2075263" cy="240879"/>
          </a:xfrm>
          <a:prstGeom prst="rect">
            <a:avLst/>
          </a:prstGeom>
        </p:spPr>
      </p:pic>
    </p:spTree>
    <p:extLst>
      <p:ext uri="{BB962C8B-B14F-4D97-AF65-F5344CB8AC3E}">
        <p14:creationId xmlns:p14="http://schemas.microsoft.com/office/powerpoint/2010/main" val="317522381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57" r:id="rId8"/>
  </p:sldLayoutIdLst>
  <p:transition/>
  <p:timing/>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365A89"/>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689BC7"/>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365A89"/>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689BC7"/>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365A89"/>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6.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7.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8.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9.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10.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11.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12.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13.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14.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15.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image" Target="../media/image16.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17.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18.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19.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20.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image" Target="../media/image21.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 Id="rId3" Type="http://schemas.openxmlformats.org/officeDocument/2006/relationships/image" Target="../media/image22.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3.xml" /><Relationship Id="rId3" Type="http://schemas.openxmlformats.org/officeDocument/2006/relationships/image" Target="../media/image23.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4.xml" /><Relationship Id="rId3" Type="http://schemas.openxmlformats.org/officeDocument/2006/relationships/image" Target="../media/image24.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image" Target="../media/image25.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image" Target="../media/image26.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 Id="rId3" Type="http://schemas.openxmlformats.org/officeDocument/2006/relationships/image" Target="../media/image27.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8.xml" /><Relationship Id="rId3" Type="http://schemas.openxmlformats.org/officeDocument/2006/relationships/image" Target="../media/image28.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9.xml" /><Relationship Id="rId3" Type="http://schemas.openxmlformats.org/officeDocument/2006/relationships/image" Target="../media/image29.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3.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4.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p:txBody>
          <a:bodyPr>
            <a:normAutofit/>
          </a:bodyPr>
          <a:lstStyle/>
          <a:p>
            <a:r>
              <a:rPr lang="en-US" sz="3600"/>
              <a:t>PRESENTATION </a:t>
            </a:r>
            <a:br>
              <a:rPr lang="en-US" sz="3600"/>
            </a:br>
            <a:r>
              <a:rPr lang="en-US" sz="2800"/>
              <a:t>TO</a:t>
            </a:r>
            <a:br>
              <a:rPr lang="en-US" sz="3600"/>
            </a:br>
            <a:r>
              <a:rPr lang="en-US" sz="3600"/>
              <a:t>SPECIAL INVESTIGATORY COMMITTEE</a:t>
            </a:r>
            <a:br>
              <a:rPr lang="en-US" sz="3600"/>
            </a:br>
            <a:r>
              <a:rPr lang="en-US" sz="2800"/>
              <a:t>ON</a:t>
            </a:r>
            <a:r>
              <a:rPr lang="en-US" sz="3600"/>
              <a:t> JEA MATTERS</a:t>
            </a:r>
          </a:p>
        </p:txBody>
      </p:sp>
    </p:spTree>
    <p:extLst>
      <p:ext uri="{BB962C8B-B14F-4D97-AF65-F5344CB8AC3E}">
        <p14:creationId xmlns:p14="http://schemas.microsoft.com/office/powerpoint/2010/main" val="1925068812"/>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186B45D-CE22-45F5-AA74-ACD4A1B56C08}"/>
              </a:ext>
            </a:extLst>
          </p:cNvPr>
          <p:cNvSpPr>
            <a:spLocks noGrp="1"/>
          </p:cNvSpPr>
          <p:nvPr>
            <p:ph type="title"/>
          </p:nvPr>
        </p:nvSpPr>
        <p:spPr/>
        <p:txBody>
          <a:bodyPr>
            <a:normAutofit fontScale="90000"/>
          </a:bodyPr>
          <a:lstStyle/>
          <a:p>
            <a:r>
              <a:rPr lang="en-US"/>
              <a:t>Retail MWh Sales</a:t>
            </a:r>
            <a:br>
              <a:rPr lang="en-US"/>
            </a:br>
            <a:r>
              <a:rPr lang="en-US"/>
              <a:t>2012 - 2019 </a:t>
            </a:r>
          </a:p>
        </p:txBody>
      </p:sp>
      <p:sp>
        <p:nvSpPr>
          <p:cNvPr id="4" name="Slide Number Placeholder 3">
            <a:extLst>
              <a:ext uri="{FF2B5EF4-FFF2-40B4-BE49-F238E27FC236}">
                <a16:creationId xmlns:a16="http://schemas.microsoft.com/office/drawing/2014/main" id="{4E37B7C4-04EC-4E59-B6E8-0EA0226F7910}"/>
              </a:ext>
            </a:extLst>
          </p:cNvPr>
          <p:cNvSpPr>
            <a:spLocks noGrp="1"/>
          </p:cNvSpPr>
          <p:nvPr>
            <p:ph type="sldNum" sz="quarter" idx="12"/>
          </p:nvPr>
        </p:nvSpPr>
        <p:spPr/>
        <p:txBody>
          <a:bodyPr/>
          <a:lstStyle/>
          <a:p>
            <a:fld id="{850BEA78-8F01-4CF4-BA7F-1779BE85B204}" type="slidenum">
              <a:rPr lang="en-US" smtClean="0"/>
              <a:t>10</a:t>
            </a:fld>
            <a:endParaRPr lang="en-US"/>
          </a:p>
        </p:txBody>
      </p:sp>
      <p:graphicFrame>
        <p:nvGraphicFramePr>
          <p:cNvPr id="8" name="Content Placeholder 4">
            <a:extLst>
              <a:ext uri="{FF2B5EF4-FFF2-40B4-BE49-F238E27FC236}">
                <a16:creationId xmlns:a16="http://schemas.microsoft.com/office/drawing/2014/main" id="{867A3743-9F2F-4BD8-9CBF-B8BBF56DC63E}"/>
              </a:ext>
            </a:extLst>
          </p:cNvPr>
          <p:cNvGraphicFramePr>
            <a:graphicFrameLocks noGrp="1"/>
          </p:cNvGraphicFramePr>
          <p:nvPr>
            <p:ph idx="1"/>
            <p:extLst>
              <p:ext uri="{D42A27DB-BD31-4B8C-83A1-F6EECF244321}">
                <p14:modId xmlns:p14="http://schemas.microsoft.com/office/powerpoint/2010/main" val="2634539267"/>
              </p:ext>
            </p:extLst>
          </p:nvPr>
        </p:nvGraphicFramePr>
        <p:xfrm>
          <a:off x="348343" y="1358535"/>
          <a:ext cx="8522415" cy="5050975"/>
        </p:xfrm>
        <a:graphic>
          <a:graphicData uri="http://schemas.openxmlformats.org/drawingml/2006/table">
            <a:tbl>
              <a:tblPr firstRow="1" firstCol="1" bandRow="1">
                <a:tableStyleId>{5C22544A-7EE6-4342-B048-85BDC9FD1C3A}</a:tableStyleId>
              </a:tblPr>
              <a:tblGrid>
                <a:gridCol w="1307986">
                  <a:extLst>
                    <a:ext uri="{9D8B030D-6E8A-4147-A177-3AD203B41FA5}">
                      <a16:colId xmlns:a16="http://schemas.microsoft.com/office/drawing/2014/main" val="956279350"/>
                    </a:ext>
                  </a:extLst>
                </a:gridCol>
                <a:gridCol w="2378984">
                  <a:extLst>
                    <a:ext uri="{9D8B030D-6E8A-4147-A177-3AD203B41FA5}">
                      <a16:colId xmlns:a16="http://schemas.microsoft.com/office/drawing/2014/main" val="501970075"/>
                    </a:ext>
                  </a:extLst>
                </a:gridCol>
                <a:gridCol w="2704386">
                  <a:extLst>
                    <a:ext uri="{9D8B030D-6E8A-4147-A177-3AD203B41FA5}">
                      <a16:colId xmlns:a16="http://schemas.microsoft.com/office/drawing/2014/main" val="1644392561"/>
                    </a:ext>
                  </a:extLst>
                </a:gridCol>
                <a:gridCol w="2131059">
                  <a:extLst>
                    <a:ext uri="{9D8B030D-6E8A-4147-A177-3AD203B41FA5}">
                      <a16:colId xmlns:a16="http://schemas.microsoft.com/office/drawing/2014/main" val="2995233897"/>
                    </a:ext>
                  </a:extLst>
                </a:gridCol>
              </a:tblGrid>
              <a:tr h="765135">
                <a:tc>
                  <a:txBody>
                    <a:bodyPr/>
                    <a:lstStyle/>
                    <a:p>
                      <a:pPr marL="0" marR="0" algn="ctr">
                        <a:spcBef>
                          <a:spcPct val="0"/>
                        </a:spcBef>
                        <a:spcAft>
                          <a:spcPct val="0"/>
                        </a:spcAft>
                      </a:pPr>
                      <a:r>
                        <a:rPr lang="en-US" sz="1800">
                          <a:effectLst/>
                        </a:rPr>
                        <a:t>Fiscal Year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Residential MWh Sales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Commercial/Industrial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Total Retail Sales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2807216"/>
                  </a:ext>
                </a:extLst>
              </a:tr>
              <a:tr h="535730">
                <a:tc>
                  <a:txBody>
                    <a:bodyPr/>
                    <a:lstStyle/>
                    <a:p>
                      <a:pPr marL="0" marR="0" algn="ctr">
                        <a:spcBef>
                          <a:spcPct val="0"/>
                        </a:spcBef>
                        <a:spcAft>
                          <a:spcPct val="0"/>
                        </a:spcAft>
                      </a:pPr>
                      <a:r>
                        <a:rPr lang="en-US" sz="1800">
                          <a:effectLst/>
                        </a:rPr>
                        <a:t>2012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4,806,144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6,670,200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11,476,344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4281700"/>
                  </a:ext>
                </a:extLst>
              </a:tr>
              <a:tr h="535730">
                <a:tc>
                  <a:txBody>
                    <a:bodyPr/>
                    <a:lstStyle/>
                    <a:p>
                      <a:pPr marL="0" marR="0" algn="ctr">
                        <a:spcBef>
                          <a:spcPct val="0"/>
                        </a:spcBef>
                        <a:spcAft>
                          <a:spcPct val="0"/>
                        </a:spcAft>
                      </a:pPr>
                      <a:r>
                        <a:rPr lang="en-US" sz="1800">
                          <a:effectLst/>
                        </a:rPr>
                        <a:t>2013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4,877,264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6,599,249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11,476,513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1988191"/>
                  </a:ext>
                </a:extLst>
              </a:tr>
              <a:tr h="535730">
                <a:tc>
                  <a:txBody>
                    <a:bodyPr/>
                    <a:lstStyle/>
                    <a:p>
                      <a:pPr marL="0" marR="0" algn="ctr">
                        <a:spcBef>
                          <a:spcPct val="0"/>
                        </a:spcBef>
                        <a:spcAft>
                          <a:spcPct val="0"/>
                        </a:spcAft>
                      </a:pPr>
                      <a:r>
                        <a:rPr lang="en-US" sz="1800">
                          <a:effectLst/>
                        </a:rPr>
                        <a:t>2014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5,086,866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6,636,445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11,723,311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0539179"/>
                  </a:ext>
                </a:extLst>
              </a:tr>
              <a:tr h="535730">
                <a:tc>
                  <a:txBody>
                    <a:bodyPr/>
                    <a:lstStyle/>
                    <a:p>
                      <a:pPr marL="0" marR="0" algn="ctr">
                        <a:spcBef>
                          <a:spcPct val="0"/>
                        </a:spcBef>
                        <a:spcAft>
                          <a:spcPct val="0"/>
                        </a:spcAft>
                      </a:pPr>
                      <a:r>
                        <a:rPr lang="en-US" sz="1800">
                          <a:effectLst/>
                        </a:rPr>
                        <a:t>2015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5,243,002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6,767,836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12,010,838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0988222"/>
                  </a:ext>
                </a:extLst>
              </a:tr>
              <a:tr h="535730">
                <a:tc>
                  <a:txBody>
                    <a:bodyPr/>
                    <a:lstStyle/>
                    <a:p>
                      <a:pPr marL="0" marR="0" algn="ctr">
                        <a:spcBef>
                          <a:spcPct val="0"/>
                        </a:spcBef>
                        <a:spcAft>
                          <a:spcPct val="0"/>
                        </a:spcAft>
                      </a:pPr>
                      <a:r>
                        <a:rPr lang="en-US" sz="1800">
                          <a:effectLst/>
                        </a:rPr>
                        <a:t>2016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5,328,245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6,847,583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12,175,828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2199672"/>
                  </a:ext>
                </a:extLst>
              </a:tr>
              <a:tr h="535730">
                <a:tc>
                  <a:txBody>
                    <a:bodyPr/>
                    <a:lstStyle/>
                    <a:p>
                      <a:pPr marL="0" marR="0" algn="ctr">
                        <a:spcBef>
                          <a:spcPct val="0"/>
                        </a:spcBef>
                        <a:spcAft>
                          <a:spcPct val="0"/>
                        </a:spcAft>
                      </a:pPr>
                      <a:r>
                        <a:rPr lang="en-US" sz="1800">
                          <a:effectLst/>
                        </a:rPr>
                        <a:t>2017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5,108,945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6,725,201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11,834,146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8058840"/>
                  </a:ext>
                </a:extLst>
              </a:tr>
              <a:tr h="535730">
                <a:tc>
                  <a:txBody>
                    <a:bodyPr/>
                    <a:lstStyle/>
                    <a:p>
                      <a:pPr marL="0" marR="0" algn="ctr">
                        <a:spcBef>
                          <a:spcPct val="0"/>
                        </a:spcBef>
                        <a:spcAft>
                          <a:spcPct val="0"/>
                        </a:spcAft>
                      </a:pPr>
                      <a:r>
                        <a:rPr lang="en-US" sz="1800">
                          <a:effectLst/>
                        </a:rPr>
                        <a:t>2018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5,414,721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6,851,803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12,266,524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6764958"/>
                  </a:ext>
                </a:extLst>
              </a:tr>
              <a:tr h="535730">
                <a:tc>
                  <a:txBody>
                    <a:bodyPr/>
                    <a:lstStyle/>
                    <a:p>
                      <a:pPr marL="0" marR="0" algn="ctr">
                        <a:spcBef>
                          <a:spcPct val="0"/>
                        </a:spcBef>
                        <a:spcAft>
                          <a:spcPct val="0"/>
                        </a:spcAft>
                      </a:pPr>
                      <a:r>
                        <a:rPr lang="en-US" sz="1800">
                          <a:effectLst/>
                        </a:rPr>
                        <a:t>2019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5,515,428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6,793,603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12,308,985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584719"/>
                  </a:ext>
                </a:extLst>
              </a:tr>
            </a:tbl>
          </a:graphicData>
        </a:graphic>
      </p:graphicFrame>
    </p:spTree>
    <p:extLst>
      <p:ext uri="{BB962C8B-B14F-4D97-AF65-F5344CB8AC3E}">
        <p14:creationId xmlns:p14="http://schemas.microsoft.com/office/powerpoint/2010/main" val="3486230676"/>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fontScale="90000"/>
          </a:bodyPr>
          <a:lstStyle/>
          <a:p>
            <a:r>
              <a:rPr lang="en-US"/>
              <a:t>II. Projected 8% of MWh Sales Decline Over Next 12 Years</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11</a:t>
            </a:fld>
            <a:endParaRPr lang="en-US"/>
          </a:p>
        </p:txBody>
      </p:sp>
      <p:sp>
        <p:nvSpPr>
          <p:cNvPr id="6" name="TextBox 5">
            <a:extLst>
              <a:ext uri="{FF2B5EF4-FFF2-40B4-BE49-F238E27FC236}">
                <a16:creationId xmlns:a16="http://schemas.microsoft.com/office/drawing/2014/main" id="{24D9BBF9-C663-4FCA-9567-7BB9A2A2480B}"/>
              </a:ext>
            </a:extLst>
          </p:cNvPr>
          <p:cNvSpPr txBox="1"/>
          <p:nvPr/>
        </p:nvSpPr>
        <p:spPr>
          <a:xfrm>
            <a:off x="348343" y="6151354"/>
            <a:ext cx="7794172" cy="338554"/>
          </a:xfrm>
          <a:prstGeom prst="rect">
            <a:avLst/>
          </a:prstGeom>
          <a:noFill/>
        </p:spPr>
        <p:txBody>
          <a:bodyPr wrap="square" rtlCol="0">
            <a:spAutoFit/>
          </a:bodyPr>
          <a:lstStyle/>
          <a:p>
            <a:r>
              <a:rPr lang="en-US" sz="1600"/>
              <a:t>Slide from May 2019 Board Meeting </a:t>
            </a:r>
          </a:p>
        </p:txBody>
      </p:sp>
      <p:pic>
        <p:nvPicPr>
          <p:cNvPr id="8" name="Content Placeholder 7">
            <a:extLst>
              <a:ext uri="{FF2B5EF4-FFF2-40B4-BE49-F238E27FC236}">
                <a16:creationId xmlns:a16="http://schemas.microsoft.com/office/drawing/2014/main" id="{ACE17CE0-BC56-4860-A805-C30ECA45B0F7}"/>
              </a:ext>
            </a:extLst>
          </p:cNvPr>
          <p:cNvPicPr>
            <a:picLocks noGrp="1"/>
          </p:cNvPicPr>
          <p:nvPr>
            <p:ph idx="1"/>
          </p:nvPr>
        </p:nvPicPr>
        <p:blipFill>
          <a:blip r:embed="rId3">
            <a:extLst>
              <a:ext uri="{28A0092B-C50C-407E-A947-70E740481C1C}">
                <a14:useLocalDpi xmlns:a14="http://schemas.microsoft.com/office/drawing/2010/main" val="0"/>
              </a:ext>
            </a:extLst>
          </a:blip>
          <a:srcRect t="3049" b="6504"/>
          <a:stretch>
            <a:fillRect/>
          </a:stretch>
        </p:blipFill>
        <p:spPr bwMode="auto">
          <a:xfrm>
            <a:off x="211804" y="1419288"/>
            <a:ext cx="8429245" cy="47320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6757595"/>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a:bodyPr>
          <a:lstStyle/>
          <a:p>
            <a:r>
              <a:rPr lang="en-US"/>
              <a:t>Ten-Year Site Plan</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12</a:t>
            </a:fld>
            <a:endParaRPr lang="en-US"/>
          </a:p>
        </p:txBody>
      </p:sp>
      <p:sp>
        <p:nvSpPr>
          <p:cNvPr id="6" name="TextBox 5">
            <a:extLst>
              <a:ext uri="{FF2B5EF4-FFF2-40B4-BE49-F238E27FC236}">
                <a16:creationId xmlns:a16="http://schemas.microsoft.com/office/drawing/2014/main" id="{24D9BBF9-C663-4FCA-9567-7BB9A2A2480B}"/>
              </a:ext>
            </a:extLst>
          </p:cNvPr>
          <p:cNvSpPr txBox="1"/>
          <p:nvPr/>
        </p:nvSpPr>
        <p:spPr>
          <a:xfrm>
            <a:off x="348343" y="6128057"/>
            <a:ext cx="7794172" cy="338554"/>
          </a:xfrm>
          <a:prstGeom prst="rect">
            <a:avLst/>
          </a:prstGeom>
          <a:noFill/>
        </p:spPr>
        <p:txBody>
          <a:bodyPr wrap="square" rtlCol="0">
            <a:spAutoFit/>
          </a:bodyPr>
          <a:lstStyle/>
          <a:p>
            <a:r>
              <a:rPr lang="en-US" sz="1600"/>
              <a:t>Agenda from April 2017 Board Meeting</a:t>
            </a:r>
          </a:p>
        </p:txBody>
      </p:sp>
      <p:pic>
        <p:nvPicPr>
          <p:cNvPr id="5" name="Picture 4">
            <a:extLst>
              <a:ext uri="{FF2B5EF4-FFF2-40B4-BE49-F238E27FC236}">
                <a16:creationId xmlns:a16="http://schemas.microsoft.com/office/drawing/2014/main" id="{6BE6B768-6A8E-4A07-9051-3170F16E5FB2}"/>
              </a:ext>
            </a:extLst>
          </p:cNvPr>
          <p:cNvPicPr>
            <a:picLocks noChangeAspect="1"/>
          </p:cNvPicPr>
          <p:nvPr/>
        </p:nvPicPr>
        <p:blipFill>
          <a:blip r:embed="rId3"/>
          <a:srcRect l="6225" t="3930" r="6847" b="0"/>
          <a:stretch>
            <a:fillRect/>
          </a:stretch>
        </p:blipFill>
        <p:spPr>
          <a:xfrm>
            <a:off x="348343" y="1402080"/>
            <a:ext cx="8229600" cy="4470583"/>
          </a:xfrm>
          <a:prstGeom prst="rect">
            <a:avLst/>
          </a:prstGeom>
        </p:spPr>
      </p:pic>
    </p:spTree>
    <p:extLst>
      <p:ext uri="{BB962C8B-B14F-4D97-AF65-F5344CB8AC3E}">
        <p14:creationId xmlns:p14="http://schemas.microsoft.com/office/powerpoint/2010/main" val="3359250422"/>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a:bodyPr>
          <a:lstStyle/>
          <a:p>
            <a:r>
              <a:rPr lang="en-US"/>
              <a:t>Ten-Year Site Plan</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13</a:t>
            </a:fld>
            <a:endParaRPr lang="en-US"/>
          </a:p>
        </p:txBody>
      </p:sp>
      <p:sp>
        <p:nvSpPr>
          <p:cNvPr id="6" name="TextBox 5">
            <a:extLst>
              <a:ext uri="{FF2B5EF4-FFF2-40B4-BE49-F238E27FC236}">
                <a16:creationId xmlns:a16="http://schemas.microsoft.com/office/drawing/2014/main" id="{24D9BBF9-C663-4FCA-9567-7BB9A2A2480B}"/>
              </a:ext>
            </a:extLst>
          </p:cNvPr>
          <p:cNvSpPr txBox="1"/>
          <p:nvPr/>
        </p:nvSpPr>
        <p:spPr>
          <a:xfrm>
            <a:off x="348343" y="6120575"/>
            <a:ext cx="7794172" cy="338554"/>
          </a:xfrm>
          <a:prstGeom prst="rect">
            <a:avLst/>
          </a:prstGeom>
          <a:noFill/>
        </p:spPr>
        <p:txBody>
          <a:bodyPr wrap="square" rtlCol="0">
            <a:spAutoFit/>
          </a:bodyPr>
          <a:lstStyle/>
          <a:p>
            <a:r>
              <a:rPr lang="en-US" sz="1600"/>
              <a:t>Slide from April 2018 Board Meeting</a:t>
            </a:r>
          </a:p>
        </p:txBody>
      </p:sp>
      <p:pic>
        <p:nvPicPr>
          <p:cNvPr id="7" name="Picture 6">
            <a:extLst>
              <a:ext uri="{FF2B5EF4-FFF2-40B4-BE49-F238E27FC236}">
                <a16:creationId xmlns:a16="http://schemas.microsoft.com/office/drawing/2014/main" id="{4B2B9199-A7F7-481D-8C68-3346FB568738}"/>
              </a:ext>
            </a:extLst>
          </p:cNvPr>
          <p:cNvPicPr>
            <a:picLocks noChangeAspect="1"/>
          </p:cNvPicPr>
          <p:nvPr/>
        </p:nvPicPr>
        <p:blipFill>
          <a:blip r:embed="rId3"/>
          <a:srcRect l="5117" r="4420"/>
          <a:stretch>
            <a:fillRect/>
          </a:stretch>
        </p:blipFill>
        <p:spPr>
          <a:xfrm>
            <a:off x="348343" y="1334507"/>
            <a:ext cx="7602584" cy="4592504"/>
          </a:xfrm>
          <a:prstGeom prst="rect">
            <a:avLst/>
          </a:prstGeom>
        </p:spPr>
      </p:pic>
    </p:spTree>
    <p:extLst>
      <p:ext uri="{BB962C8B-B14F-4D97-AF65-F5344CB8AC3E}">
        <p14:creationId xmlns:p14="http://schemas.microsoft.com/office/powerpoint/2010/main" val="4014311535"/>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217E47D-293F-4505-8ABB-5E51424F4C7F}"/>
              </a:ext>
            </a:extLst>
          </p:cNvPr>
          <p:cNvSpPr>
            <a:spLocks noGrp="1"/>
          </p:cNvSpPr>
          <p:nvPr>
            <p:ph type="title"/>
          </p:nvPr>
        </p:nvSpPr>
        <p:spPr/>
        <p:txBody>
          <a:bodyPr>
            <a:normAutofit fontScale="90000"/>
          </a:bodyPr>
          <a:lstStyle/>
          <a:p>
            <a:r>
              <a:rPr lang="en-US"/>
              <a:t>Projected Impact of the Next Decade of Business Disruption</a:t>
            </a:r>
          </a:p>
        </p:txBody>
      </p:sp>
      <p:sp>
        <p:nvSpPr>
          <p:cNvPr id="4" name="Slide Number Placeholder 3">
            <a:extLst>
              <a:ext uri="{FF2B5EF4-FFF2-40B4-BE49-F238E27FC236}">
                <a16:creationId xmlns:a16="http://schemas.microsoft.com/office/drawing/2014/main" id="{51A7B6E8-1A81-4616-B619-4298934B7DBB}"/>
              </a:ext>
            </a:extLst>
          </p:cNvPr>
          <p:cNvSpPr>
            <a:spLocks noGrp="1"/>
          </p:cNvSpPr>
          <p:nvPr>
            <p:ph type="sldNum" sz="quarter" idx="12"/>
          </p:nvPr>
        </p:nvSpPr>
        <p:spPr/>
        <p:txBody>
          <a:bodyPr/>
          <a:lstStyle/>
          <a:p>
            <a:fld id="{850BEA78-8F01-4CF4-BA7F-1779BE85B204}" type="slidenum">
              <a:rPr lang="en-US" smtClean="0"/>
              <a:t>14</a:t>
            </a:fld>
            <a:endParaRPr lang="en-US"/>
          </a:p>
        </p:txBody>
      </p:sp>
      <p:pic>
        <p:nvPicPr>
          <p:cNvPr id="5" name="Picture 4">
            <a:extLst>
              <a:ext uri="{FF2B5EF4-FFF2-40B4-BE49-F238E27FC236}">
                <a16:creationId xmlns:a16="http://schemas.microsoft.com/office/drawing/2014/main" id="{FA0F5490-3097-4E82-95B3-241C35A33FF2}"/>
              </a:ext>
            </a:extLst>
          </p:cNvPr>
          <p:cNvPicPr/>
          <p:nvPr/>
        </p:nvPicPr>
        <p:blipFill>
          <a:blip r:embed="rId3">
            <a:extLst>
              <a:ext uri="{28A0092B-C50C-407E-A947-70E740481C1C}">
                <a14:useLocalDpi xmlns:a14="http://schemas.microsoft.com/office/drawing/2010/main" val="0"/>
              </a:ext>
            </a:extLst>
          </a:blip>
          <a:srcRect t="15223" r="886" b="1"/>
          <a:stretch>
            <a:fillRect/>
          </a:stretch>
        </p:blipFill>
        <p:spPr bwMode="auto">
          <a:xfrm>
            <a:off x="348342" y="1354904"/>
            <a:ext cx="8522415" cy="4871725"/>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9097848-6D85-4FE3-B46E-9D30D240A6CF}"/>
              </a:ext>
            </a:extLst>
          </p:cNvPr>
          <p:cNvSpPr txBox="1"/>
          <p:nvPr/>
        </p:nvSpPr>
        <p:spPr>
          <a:xfrm>
            <a:off x="348343" y="6151354"/>
            <a:ext cx="7794172" cy="338554"/>
          </a:xfrm>
          <a:prstGeom prst="rect">
            <a:avLst/>
          </a:prstGeom>
          <a:noFill/>
        </p:spPr>
        <p:txBody>
          <a:bodyPr wrap="square" rtlCol="0">
            <a:spAutoFit/>
          </a:bodyPr>
          <a:lstStyle/>
          <a:p>
            <a:r>
              <a:rPr lang="en-US" sz="1600"/>
              <a:t>Slide from June 2019 Board Meeting </a:t>
            </a:r>
          </a:p>
        </p:txBody>
      </p:sp>
    </p:spTree>
    <p:extLst>
      <p:ext uri="{BB962C8B-B14F-4D97-AF65-F5344CB8AC3E}">
        <p14:creationId xmlns:p14="http://schemas.microsoft.com/office/powerpoint/2010/main" val="2759481109"/>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A13DCB8-4988-49D1-AC9F-B48C431D1100}"/>
              </a:ext>
            </a:extLst>
          </p:cNvPr>
          <p:cNvSpPr>
            <a:spLocks noGrp="1"/>
          </p:cNvSpPr>
          <p:nvPr>
            <p:ph type="title"/>
          </p:nvPr>
        </p:nvSpPr>
        <p:spPr/>
        <p:txBody>
          <a:bodyPr/>
          <a:lstStyle/>
          <a:p>
            <a:r>
              <a:rPr lang="en-US"/>
              <a:t>FY2020 Budget Snapshot</a:t>
            </a:r>
          </a:p>
        </p:txBody>
      </p:sp>
      <p:sp>
        <p:nvSpPr>
          <p:cNvPr id="4" name="Slide Number Placeholder 3">
            <a:extLst>
              <a:ext uri="{FF2B5EF4-FFF2-40B4-BE49-F238E27FC236}">
                <a16:creationId xmlns:a16="http://schemas.microsoft.com/office/drawing/2014/main" id="{AF467484-DF91-4BC0-B0DA-2B4185E57035}"/>
              </a:ext>
            </a:extLst>
          </p:cNvPr>
          <p:cNvSpPr>
            <a:spLocks noGrp="1"/>
          </p:cNvSpPr>
          <p:nvPr>
            <p:ph type="sldNum" sz="quarter" idx="12"/>
          </p:nvPr>
        </p:nvSpPr>
        <p:spPr/>
        <p:txBody>
          <a:bodyPr/>
          <a:lstStyle/>
          <a:p>
            <a:fld id="{850BEA78-8F01-4CF4-BA7F-1779BE85B204}" type="slidenum">
              <a:rPr lang="en-US" smtClean="0"/>
              <a:t>15</a:t>
            </a:fld>
            <a:endParaRPr lang="en-US"/>
          </a:p>
        </p:txBody>
      </p:sp>
      <p:sp>
        <p:nvSpPr>
          <p:cNvPr id="5" name="TextBox 4">
            <a:extLst>
              <a:ext uri="{FF2B5EF4-FFF2-40B4-BE49-F238E27FC236}">
                <a16:creationId xmlns:a16="http://schemas.microsoft.com/office/drawing/2014/main" id="{224EA4AE-BA72-4315-8A82-E66C045DFE3A}"/>
              </a:ext>
            </a:extLst>
          </p:cNvPr>
          <p:cNvSpPr txBox="1"/>
          <p:nvPr/>
        </p:nvSpPr>
        <p:spPr>
          <a:xfrm>
            <a:off x="348343" y="6151354"/>
            <a:ext cx="7794172" cy="338554"/>
          </a:xfrm>
          <a:prstGeom prst="rect">
            <a:avLst/>
          </a:prstGeom>
          <a:noFill/>
        </p:spPr>
        <p:txBody>
          <a:bodyPr wrap="square" rtlCol="0">
            <a:spAutoFit/>
          </a:bodyPr>
          <a:lstStyle/>
          <a:p>
            <a:r>
              <a:rPr lang="en-US" sz="1600"/>
              <a:t>Slide from June 2019 Board Meeting </a:t>
            </a:r>
          </a:p>
        </p:txBody>
      </p:sp>
      <p:pic>
        <p:nvPicPr>
          <p:cNvPr id="6" name="Picture 5">
            <a:extLst>
              <a:ext uri="{FF2B5EF4-FFF2-40B4-BE49-F238E27FC236}">
                <a16:creationId xmlns:a16="http://schemas.microsoft.com/office/drawing/2014/main" id="{F509076D-7146-4328-A40C-121363684A0E}"/>
              </a:ext>
            </a:extLst>
          </p:cNvPr>
          <p:cNvPicPr/>
          <p:nvPr/>
        </p:nvPicPr>
        <p:blipFill>
          <a:blip r:embed="rId3">
            <a:extLst>
              <a:ext uri="{28A0092B-C50C-407E-A947-70E740481C1C}">
                <a14:useLocalDpi xmlns:a14="http://schemas.microsoft.com/office/drawing/2010/main" val="0"/>
              </a:ext>
            </a:extLst>
          </a:blip>
          <a:srcRect l="22550" t="9974" b="5350"/>
          <a:stretch>
            <a:fillRect/>
          </a:stretch>
        </p:blipFill>
        <p:spPr bwMode="auto">
          <a:xfrm>
            <a:off x="409303" y="1374163"/>
            <a:ext cx="8461455" cy="4878592"/>
          </a:xfrm>
          <a:prstGeom prst="rect">
            <a:avLst/>
          </a:prstGeom>
          <a:noFill/>
          <a:ln>
            <a:noFill/>
          </a:ln>
        </p:spPr>
      </p:pic>
    </p:spTree>
    <p:extLst>
      <p:ext uri="{BB962C8B-B14F-4D97-AF65-F5344CB8AC3E}">
        <p14:creationId xmlns:p14="http://schemas.microsoft.com/office/powerpoint/2010/main" val="1352906191"/>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914279B-5571-4679-8409-FAA97F31E1E4}"/>
              </a:ext>
            </a:extLst>
          </p:cNvPr>
          <p:cNvSpPr>
            <a:spLocks noGrp="1"/>
          </p:cNvSpPr>
          <p:nvPr>
            <p:ph type="title"/>
          </p:nvPr>
        </p:nvSpPr>
        <p:spPr/>
        <p:txBody>
          <a:bodyPr/>
          <a:lstStyle/>
          <a:p>
            <a:r>
              <a:rPr lang="en-US"/>
              <a:t>Sustainability Goals</a:t>
            </a:r>
          </a:p>
        </p:txBody>
      </p:sp>
      <p:sp>
        <p:nvSpPr>
          <p:cNvPr id="4" name="Slide Number Placeholder 3">
            <a:extLst>
              <a:ext uri="{FF2B5EF4-FFF2-40B4-BE49-F238E27FC236}">
                <a16:creationId xmlns:a16="http://schemas.microsoft.com/office/drawing/2014/main" id="{6CCF4372-A08A-4AFD-A0DE-8DF639B2324A}"/>
              </a:ext>
            </a:extLst>
          </p:cNvPr>
          <p:cNvSpPr>
            <a:spLocks noGrp="1"/>
          </p:cNvSpPr>
          <p:nvPr>
            <p:ph type="sldNum" sz="quarter" idx="12"/>
          </p:nvPr>
        </p:nvSpPr>
        <p:spPr/>
        <p:txBody>
          <a:bodyPr/>
          <a:lstStyle/>
          <a:p>
            <a:fld id="{850BEA78-8F01-4CF4-BA7F-1779BE85B204}" type="slidenum">
              <a:rPr lang="en-US" smtClean="0"/>
              <a:t>16</a:t>
            </a:fld>
            <a:endParaRPr lang="en-US"/>
          </a:p>
        </p:txBody>
      </p:sp>
      <p:sp>
        <p:nvSpPr>
          <p:cNvPr id="5" name="TextBox 4">
            <a:extLst>
              <a:ext uri="{FF2B5EF4-FFF2-40B4-BE49-F238E27FC236}">
                <a16:creationId xmlns:a16="http://schemas.microsoft.com/office/drawing/2014/main" id="{B82627A0-DE06-45E6-984A-3247379C9DB4}"/>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Meeting </a:t>
            </a:r>
          </a:p>
        </p:txBody>
      </p:sp>
      <p:pic>
        <p:nvPicPr>
          <p:cNvPr id="9" name="Picture 8">
            <a:extLst>
              <a:ext uri="{FF2B5EF4-FFF2-40B4-BE49-F238E27FC236}">
                <a16:creationId xmlns:a16="http://schemas.microsoft.com/office/drawing/2014/main" id="{16128E0E-4936-42F8-B30C-B19A2E8506E5}"/>
              </a:ext>
            </a:extLst>
          </p:cNvPr>
          <p:cNvPicPr>
            <a:picLocks noChangeAspect="1"/>
          </p:cNvPicPr>
          <p:nvPr/>
        </p:nvPicPr>
        <p:blipFill>
          <a:blip r:embed="rId3"/>
          <a:srcRect l="3810" t="7499" r="762" b="4459"/>
          <a:stretch>
            <a:fillRect/>
          </a:stretch>
        </p:blipFill>
        <p:spPr>
          <a:xfrm>
            <a:off x="348343" y="1404798"/>
            <a:ext cx="8522415" cy="4746555"/>
          </a:xfrm>
          <a:prstGeom prst="rect">
            <a:avLst/>
          </a:prstGeom>
        </p:spPr>
      </p:pic>
    </p:spTree>
    <p:extLst>
      <p:ext uri="{BB962C8B-B14F-4D97-AF65-F5344CB8AC3E}">
        <p14:creationId xmlns:p14="http://schemas.microsoft.com/office/powerpoint/2010/main" val="2414404682"/>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9C0E4FC-AAC4-4A67-BACF-79CDFC7897E6}"/>
              </a:ext>
            </a:extLst>
          </p:cNvPr>
          <p:cNvSpPr>
            <a:spLocks noGrp="1"/>
          </p:cNvSpPr>
          <p:nvPr>
            <p:ph type="title"/>
          </p:nvPr>
        </p:nvSpPr>
        <p:spPr/>
        <p:txBody>
          <a:bodyPr/>
          <a:lstStyle/>
          <a:p>
            <a:r>
              <a:rPr lang="en-US"/>
              <a:t>Disclaimer</a:t>
            </a:r>
          </a:p>
        </p:txBody>
      </p:sp>
      <p:sp>
        <p:nvSpPr>
          <p:cNvPr id="4" name="Slide Number Placeholder 3">
            <a:extLst>
              <a:ext uri="{FF2B5EF4-FFF2-40B4-BE49-F238E27FC236}">
                <a16:creationId xmlns:a16="http://schemas.microsoft.com/office/drawing/2014/main" id="{D9E700C8-1F2A-4933-B60D-C325D76630E2}"/>
              </a:ext>
            </a:extLst>
          </p:cNvPr>
          <p:cNvSpPr>
            <a:spLocks noGrp="1"/>
          </p:cNvSpPr>
          <p:nvPr>
            <p:ph type="sldNum" sz="quarter" idx="12"/>
          </p:nvPr>
        </p:nvSpPr>
        <p:spPr/>
        <p:txBody>
          <a:bodyPr/>
          <a:lstStyle/>
          <a:p>
            <a:fld id="{850BEA78-8F01-4CF4-BA7F-1779BE85B204}" type="slidenum">
              <a:rPr lang="en-US" smtClean="0"/>
              <a:t>17</a:t>
            </a:fld>
            <a:endParaRPr lang="en-US"/>
          </a:p>
        </p:txBody>
      </p:sp>
      <p:sp>
        <p:nvSpPr>
          <p:cNvPr id="7" name="TextBox 6">
            <a:extLst>
              <a:ext uri="{FF2B5EF4-FFF2-40B4-BE49-F238E27FC236}">
                <a16:creationId xmlns:a16="http://schemas.microsoft.com/office/drawing/2014/main" id="{DDD612F5-9BBB-4B6F-983D-12F349F17A35}"/>
              </a:ext>
            </a:extLst>
          </p:cNvPr>
          <p:cNvSpPr txBox="1"/>
          <p:nvPr/>
        </p:nvSpPr>
        <p:spPr>
          <a:xfrm>
            <a:off x="348343" y="6151354"/>
            <a:ext cx="7794172" cy="338554"/>
          </a:xfrm>
          <a:prstGeom prst="rect">
            <a:avLst/>
          </a:prstGeom>
          <a:noFill/>
        </p:spPr>
        <p:txBody>
          <a:bodyPr wrap="square" rtlCol="0">
            <a:spAutoFit/>
          </a:bodyPr>
          <a:lstStyle/>
          <a:p>
            <a:r>
              <a:rPr lang="en-US" sz="1600"/>
              <a:t>Slide from June 2019 Board Meeting </a:t>
            </a:r>
          </a:p>
        </p:txBody>
      </p:sp>
      <p:pic>
        <p:nvPicPr>
          <p:cNvPr id="8" name="Picture 7">
            <a:extLst>
              <a:ext uri="{FF2B5EF4-FFF2-40B4-BE49-F238E27FC236}">
                <a16:creationId xmlns:a16="http://schemas.microsoft.com/office/drawing/2014/main" id="{D22B283D-708D-4DFB-860A-4278B8B6AC01}"/>
              </a:ext>
            </a:extLst>
          </p:cNvPr>
          <p:cNvPicPr/>
          <p:nvPr/>
        </p:nvPicPr>
        <p:blipFill>
          <a:blip r:embed="rId3">
            <a:extLst>
              <a:ext uri="{28A0092B-C50C-407E-A947-70E740481C1C}">
                <a14:useLocalDpi xmlns:a14="http://schemas.microsoft.com/office/drawing/2010/main" val="0"/>
              </a:ext>
            </a:extLst>
          </a:blip>
          <a:srcRect l="2350" t="14107" r="0"/>
          <a:stretch>
            <a:fillRect/>
          </a:stretch>
        </p:blipFill>
        <p:spPr bwMode="auto">
          <a:xfrm>
            <a:off x="348343" y="1419496"/>
            <a:ext cx="8322117" cy="4824550"/>
          </a:xfrm>
          <a:prstGeom prst="rect">
            <a:avLst/>
          </a:prstGeom>
          <a:noFill/>
          <a:ln>
            <a:noFill/>
          </a:ln>
        </p:spPr>
      </p:pic>
    </p:spTree>
    <p:extLst>
      <p:ext uri="{BB962C8B-B14F-4D97-AF65-F5344CB8AC3E}">
        <p14:creationId xmlns:p14="http://schemas.microsoft.com/office/powerpoint/2010/main" val="171341574"/>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A6DB21E-4242-42A5-87F5-16383B7132BB}"/>
              </a:ext>
            </a:extLst>
          </p:cNvPr>
          <p:cNvSpPr>
            <a:spLocks noGrp="1"/>
          </p:cNvSpPr>
          <p:nvPr>
            <p:ph type="title"/>
          </p:nvPr>
        </p:nvSpPr>
        <p:spPr/>
        <p:txBody>
          <a:bodyPr>
            <a:normAutofit fontScale="90000"/>
          </a:bodyPr>
          <a:lstStyle/>
          <a:p>
            <a:r>
              <a:rPr lang="en-US"/>
              <a:t>Schedule 2.1: History and Forecast of Energy Consumption and Number of Customers By Class</a:t>
            </a:r>
          </a:p>
        </p:txBody>
      </p:sp>
      <p:sp>
        <p:nvSpPr>
          <p:cNvPr id="4" name="Slide Number Placeholder 3">
            <a:extLst>
              <a:ext uri="{FF2B5EF4-FFF2-40B4-BE49-F238E27FC236}">
                <a16:creationId xmlns:a16="http://schemas.microsoft.com/office/drawing/2014/main" id="{9D849F95-2269-401F-BD6F-9D70ADE4DDEA}"/>
              </a:ext>
            </a:extLst>
          </p:cNvPr>
          <p:cNvSpPr>
            <a:spLocks noGrp="1"/>
          </p:cNvSpPr>
          <p:nvPr>
            <p:ph type="sldNum" sz="quarter" idx="12"/>
          </p:nvPr>
        </p:nvSpPr>
        <p:spPr/>
        <p:txBody>
          <a:bodyPr/>
          <a:lstStyle/>
          <a:p>
            <a:fld id="{850BEA78-8F01-4CF4-BA7F-1779BE85B204}" type="slidenum">
              <a:rPr lang="en-US" smtClean="0"/>
              <a:t>18</a:t>
            </a:fld>
            <a:endParaRPr lang="en-US"/>
          </a:p>
        </p:txBody>
      </p:sp>
      <p:sp>
        <p:nvSpPr>
          <p:cNvPr id="5" name="TextBox 4">
            <a:extLst>
              <a:ext uri="{FF2B5EF4-FFF2-40B4-BE49-F238E27FC236}">
                <a16:creationId xmlns:a16="http://schemas.microsoft.com/office/drawing/2014/main" id="{91760951-E82B-4BCA-A1A0-F06442FDE16E}"/>
              </a:ext>
            </a:extLst>
          </p:cNvPr>
          <p:cNvSpPr txBox="1"/>
          <p:nvPr/>
        </p:nvSpPr>
        <p:spPr>
          <a:xfrm>
            <a:off x="348343" y="6151354"/>
            <a:ext cx="7794172" cy="338554"/>
          </a:xfrm>
          <a:prstGeom prst="rect">
            <a:avLst/>
          </a:prstGeom>
          <a:noFill/>
        </p:spPr>
        <p:txBody>
          <a:bodyPr wrap="square" rtlCol="0">
            <a:spAutoFit/>
          </a:bodyPr>
          <a:lstStyle/>
          <a:p>
            <a:r>
              <a:rPr lang="en-US" sz="1600"/>
              <a:t>Excerpt from Ten-Year Site Plan filed July 17, 2019</a:t>
            </a:r>
          </a:p>
        </p:txBody>
      </p:sp>
      <p:pic>
        <p:nvPicPr>
          <p:cNvPr id="7" name="Picture 6">
            <a:extLst>
              <a:ext uri="{FF2B5EF4-FFF2-40B4-BE49-F238E27FC236}">
                <a16:creationId xmlns:a16="http://schemas.microsoft.com/office/drawing/2014/main" id="{330C3733-7BB0-4AC3-BBE2-8F9A1314F0B5}"/>
              </a:ext>
            </a:extLst>
          </p:cNvPr>
          <p:cNvPicPr>
            <a:picLocks noChangeAspect="1"/>
          </p:cNvPicPr>
          <p:nvPr/>
        </p:nvPicPr>
        <p:blipFill>
          <a:blip r:embed="rId3"/>
          <a:srcRect l="3809" t="11997" r="2286" b="4604"/>
          <a:stretch>
            <a:fillRect/>
          </a:stretch>
        </p:blipFill>
        <p:spPr>
          <a:xfrm>
            <a:off x="348343" y="1393370"/>
            <a:ext cx="8522415" cy="4757983"/>
          </a:xfrm>
          <a:prstGeom prst="rect">
            <a:avLst/>
          </a:prstGeom>
        </p:spPr>
      </p:pic>
    </p:spTree>
    <p:extLst>
      <p:ext uri="{BB962C8B-B14F-4D97-AF65-F5344CB8AC3E}">
        <p14:creationId xmlns:p14="http://schemas.microsoft.com/office/powerpoint/2010/main" val="3491521246"/>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A6DB21E-4242-42A5-87F5-16383B7132BB}"/>
              </a:ext>
            </a:extLst>
          </p:cNvPr>
          <p:cNvSpPr>
            <a:spLocks noGrp="1"/>
          </p:cNvSpPr>
          <p:nvPr>
            <p:ph type="title"/>
          </p:nvPr>
        </p:nvSpPr>
        <p:spPr/>
        <p:txBody>
          <a:bodyPr>
            <a:normAutofit/>
          </a:bodyPr>
          <a:lstStyle/>
          <a:p>
            <a:r>
              <a:rPr lang="en-US"/>
              <a:t>Load Forecasting</a:t>
            </a:r>
          </a:p>
        </p:txBody>
      </p:sp>
      <p:sp>
        <p:nvSpPr>
          <p:cNvPr id="4" name="Slide Number Placeholder 3">
            <a:extLst>
              <a:ext uri="{FF2B5EF4-FFF2-40B4-BE49-F238E27FC236}">
                <a16:creationId xmlns:a16="http://schemas.microsoft.com/office/drawing/2014/main" id="{9D849F95-2269-401F-BD6F-9D70ADE4DDEA}"/>
              </a:ext>
            </a:extLst>
          </p:cNvPr>
          <p:cNvSpPr>
            <a:spLocks noGrp="1"/>
          </p:cNvSpPr>
          <p:nvPr>
            <p:ph type="sldNum" sz="quarter" idx="12"/>
          </p:nvPr>
        </p:nvSpPr>
        <p:spPr/>
        <p:txBody>
          <a:bodyPr/>
          <a:lstStyle/>
          <a:p>
            <a:fld id="{850BEA78-8F01-4CF4-BA7F-1779BE85B204}" type="slidenum">
              <a:rPr lang="en-US" smtClean="0"/>
              <a:t>19</a:t>
            </a:fld>
            <a:endParaRPr lang="en-US"/>
          </a:p>
        </p:txBody>
      </p:sp>
      <p:sp>
        <p:nvSpPr>
          <p:cNvPr id="5" name="TextBox 4">
            <a:extLst>
              <a:ext uri="{FF2B5EF4-FFF2-40B4-BE49-F238E27FC236}">
                <a16:creationId xmlns:a16="http://schemas.microsoft.com/office/drawing/2014/main" id="{91760951-E82B-4BCA-A1A0-F06442FDE16E}"/>
              </a:ext>
            </a:extLst>
          </p:cNvPr>
          <p:cNvSpPr txBox="1"/>
          <p:nvPr/>
        </p:nvSpPr>
        <p:spPr>
          <a:xfrm>
            <a:off x="348343" y="6190253"/>
            <a:ext cx="7794172" cy="338554"/>
          </a:xfrm>
          <a:prstGeom prst="rect">
            <a:avLst/>
          </a:prstGeom>
          <a:noFill/>
        </p:spPr>
        <p:txBody>
          <a:bodyPr wrap="square" rtlCol="0">
            <a:spAutoFit/>
          </a:bodyPr>
          <a:lstStyle/>
          <a:p>
            <a:r>
              <a:rPr lang="en-US" sz="1600"/>
              <a:t>Excerpt from PSC Review of the 2019 Ten-Year Site Plans for Florida’s Electric Utilities</a:t>
            </a:r>
          </a:p>
        </p:txBody>
      </p:sp>
      <p:pic>
        <p:nvPicPr>
          <p:cNvPr id="9" name="Picture 8">
            <a:extLst>
              <a:ext uri="{FF2B5EF4-FFF2-40B4-BE49-F238E27FC236}">
                <a16:creationId xmlns:a16="http://schemas.microsoft.com/office/drawing/2014/main" id="{ECE4A93A-67FB-4B4E-B440-70510F01B06C}"/>
              </a:ext>
            </a:extLst>
          </p:cNvPr>
          <p:cNvPicPr>
            <a:picLocks noChangeAspect="1"/>
          </p:cNvPicPr>
          <p:nvPr/>
        </p:nvPicPr>
        <p:blipFill>
          <a:blip r:embed="rId3"/>
          <a:srcRect l="5906" t="5477" r="8857" b="1728"/>
          <a:stretch>
            <a:fillRect/>
          </a:stretch>
        </p:blipFill>
        <p:spPr>
          <a:xfrm>
            <a:off x="348343" y="1428205"/>
            <a:ext cx="8522414" cy="4723149"/>
          </a:xfrm>
          <a:prstGeom prst="rect">
            <a:avLst/>
          </a:prstGeom>
        </p:spPr>
      </p:pic>
    </p:spTree>
    <p:extLst>
      <p:ext uri="{BB962C8B-B14F-4D97-AF65-F5344CB8AC3E}">
        <p14:creationId xmlns:p14="http://schemas.microsoft.com/office/powerpoint/2010/main" val="347865710"/>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US"/>
              <a:t>Our Role</a:t>
            </a:r>
          </a:p>
        </p:txBody>
      </p:sp>
      <p:sp>
        <p:nvSpPr>
          <p:cNvPr id="4" name="Slide Number Placeholder 3"/>
          <p:cNvSpPr>
            <a:spLocks noGrp="1"/>
          </p:cNvSpPr>
          <p:nvPr>
            <p:ph type="sldNum" sz="quarter" idx="12"/>
          </p:nvPr>
        </p:nvSpPr>
        <p:spPr/>
        <p:txBody>
          <a:bodyPr/>
          <a:lstStyle/>
          <a:p>
            <a:fld id="{850BEA78-8F01-4CF4-BA7F-1779BE85B204}" type="slidenum">
              <a:rPr lang="en-US" smtClean="0"/>
              <a:t>2</a:t>
            </a:fld>
            <a:endParaRPr lang="en-US"/>
          </a:p>
        </p:txBody>
      </p:sp>
      <p:sp>
        <p:nvSpPr>
          <p:cNvPr id="6" name="Content Placeholder 5"/>
          <p:cNvSpPr>
            <a:spLocks noGrp="1"/>
          </p:cNvSpPr>
          <p:nvPr>
            <p:ph idx="1"/>
          </p:nvPr>
        </p:nvSpPr>
        <p:spPr/>
        <p:txBody>
          <a:bodyPr>
            <a:noAutofit/>
          </a:bodyPr>
          <a:lstStyle/>
          <a:p>
            <a:r>
              <a:rPr lang="en-US" sz="2800"/>
              <a:t>Nelson Mullins interviewed to represent the City Council in connection with consideration of a possible sale of JEA.</a:t>
            </a:r>
          </a:p>
          <a:p>
            <a:r>
              <a:rPr lang="en-US" sz="2800"/>
              <a:t>Together with our Energy team, we conducted extensive due diligence, including review of JEA board meetings and materials, financial statements and public filings, industry reports and materials relating to the ITN process.</a:t>
            </a:r>
          </a:p>
          <a:p>
            <a:r>
              <a:rPr lang="en-US" sz="2800"/>
              <a:t>Our team included the former CEO of a government owned utility.</a:t>
            </a:r>
          </a:p>
        </p:txBody>
      </p:sp>
    </p:spTree>
    <p:extLst>
      <p:ext uri="{BB962C8B-B14F-4D97-AF65-F5344CB8AC3E}">
        <p14:creationId xmlns:p14="http://schemas.microsoft.com/office/powerpoint/2010/main" val="2013254873"/>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A6DB21E-4242-42A5-87F5-16383B7132BB}"/>
              </a:ext>
            </a:extLst>
          </p:cNvPr>
          <p:cNvSpPr>
            <a:spLocks noGrp="1"/>
          </p:cNvSpPr>
          <p:nvPr>
            <p:ph type="title"/>
          </p:nvPr>
        </p:nvSpPr>
        <p:spPr/>
        <p:txBody>
          <a:bodyPr>
            <a:normAutofit/>
          </a:bodyPr>
          <a:lstStyle/>
          <a:p>
            <a:r>
              <a:rPr lang="en-US"/>
              <a:t>JEA Load Forecasting</a:t>
            </a:r>
          </a:p>
        </p:txBody>
      </p:sp>
      <p:sp>
        <p:nvSpPr>
          <p:cNvPr id="4" name="Slide Number Placeholder 3">
            <a:extLst>
              <a:ext uri="{FF2B5EF4-FFF2-40B4-BE49-F238E27FC236}">
                <a16:creationId xmlns:a16="http://schemas.microsoft.com/office/drawing/2014/main" id="{9D849F95-2269-401F-BD6F-9D70ADE4DDEA}"/>
              </a:ext>
            </a:extLst>
          </p:cNvPr>
          <p:cNvSpPr>
            <a:spLocks noGrp="1"/>
          </p:cNvSpPr>
          <p:nvPr>
            <p:ph type="sldNum" sz="quarter" idx="12"/>
          </p:nvPr>
        </p:nvSpPr>
        <p:spPr/>
        <p:txBody>
          <a:bodyPr/>
          <a:lstStyle/>
          <a:p>
            <a:fld id="{850BEA78-8F01-4CF4-BA7F-1779BE85B204}" type="slidenum">
              <a:rPr lang="en-US" smtClean="0"/>
              <a:t>20</a:t>
            </a:fld>
            <a:endParaRPr lang="en-US"/>
          </a:p>
        </p:txBody>
      </p:sp>
      <p:sp>
        <p:nvSpPr>
          <p:cNvPr id="5" name="TextBox 4">
            <a:extLst>
              <a:ext uri="{FF2B5EF4-FFF2-40B4-BE49-F238E27FC236}">
                <a16:creationId xmlns:a16="http://schemas.microsoft.com/office/drawing/2014/main" id="{91760951-E82B-4BCA-A1A0-F06442FDE16E}"/>
              </a:ext>
            </a:extLst>
          </p:cNvPr>
          <p:cNvSpPr txBox="1"/>
          <p:nvPr/>
        </p:nvSpPr>
        <p:spPr>
          <a:xfrm>
            <a:off x="348343" y="6190253"/>
            <a:ext cx="7794172" cy="338554"/>
          </a:xfrm>
          <a:prstGeom prst="rect">
            <a:avLst/>
          </a:prstGeom>
          <a:noFill/>
        </p:spPr>
        <p:txBody>
          <a:bodyPr wrap="square" rtlCol="0">
            <a:spAutoFit/>
          </a:bodyPr>
          <a:lstStyle/>
          <a:p>
            <a:r>
              <a:rPr lang="en-US" sz="1600"/>
              <a:t>Excerpt from PSC Review of the 2019 Ten-Year Site Plans for Florida’s Electric Utilities</a:t>
            </a:r>
          </a:p>
        </p:txBody>
      </p:sp>
      <p:pic>
        <p:nvPicPr>
          <p:cNvPr id="6" name="Picture 5">
            <a:extLst>
              <a:ext uri="{FF2B5EF4-FFF2-40B4-BE49-F238E27FC236}">
                <a16:creationId xmlns:a16="http://schemas.microsoft.com/office/drawing/2014/main" id="{8269241C-2762-4678-941A-75C1180257C7}"/>
              </a:ext>
            </a:extLst>
          </p:cNvPr>
          <p:cNvPicPr>
            <a:picLocks noChangeAspect="1"/>
          </p:cNvPicPr>
          <p:nvPr/>
        </p:nvPicPr>
        <p:blipFill>
          <a:blip r:embed="rId3"/>
          <a:srcRect l="3504" t="6984" r="4394" b="0"/>
          <a:stretch>
            <a:fillRect/>
          </a:stretch>
        </p:blipFill>
        <p:spPr>
          <a:xfrm>
            <a:off x="348343" y="1367248"/>
            <a:ext cx="8447314" cy="4823006"/>
          </a:xfrm>
          <a:prstGeom prst="rect">
            <a:avLst/>
          </a:prstGeom>
        </p:spPr>
      </p:pic>
    </p:spTree>
    <p:extLst>
      <p:ext uri="{BB962C8B-B14F-4D97-AF65-F5344CB8AC3E}">
        <p14:creationId xmlns:p14="http://schemas.microsoft.com/office/powerpoint/2010/main" val="3832852379"/>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914279B-5571-4679-8409-FAA97F31E1E4}"/>
              </a:ext>
            </a:extLst>
          </p:cNvPr>
          <p:cNvSpPr>
            <a:spLocks noGrp="1"/>
          </p:cNvSpPr>
          <p:nvPr>
            <p:ph type="title"/>
          </p:nvPr>
        </p:nvSpPr>
        <p:spPr/>
        <p:txBody>
          <a:bodyPr/>
          <a:lstStyle/>
          <a:p>
            <a:r>
              <a:rPr lang="en-US"/>
              <a:t>Electricity Demand</a:t>
            </a:r>
          </a:p>
        </p:txBody>
      </p:sp>
      <p:sp>
        <p:nvSpPr>
          <p:cNvPr id="4" name="Slide Number Placeholder 3">
            <a:extLst>
              <a:ext uri="{FF2B5EF4-FFF2-40B4-BE49-F238E27FC236}">
                <a16:creationId xmlns:a16="http://schemas.microsoft.com/office/drawing/2014/main" id="{6CCF4372-A08A-4AFD-A0DE-8DF639B2324A}"/>
              </a:ext>
            </a:extLst>
          </p:cNvPr>
          <p:cNvSpPr>
            <a:spLocks noGrp="1"/>
          </p:cNvSpPr>
          <p:nvPr>
            <p:ph type="sldNum" sz="quarter" idx="12"/>
          </p:nvPr>
        </p:nvSpPr>
        <p:spPr/>
        <p:txBody>
          <a:bodyPr/>
          <a:lstStyle/>
          <a:p>
            <a:fld id="{850BEA78-8F01-4CF4-BA7F-1779BE85B204}" type="slidenum">
              <a:rPr lang="en-US" smtClean="0"/>
              <a:t>21</a:t>
            </a:fld>
            <a:endParaRPr lang="en-US"/>
          </a:p>
        </p:txBody>
      </p:sp>
      <p:sp>
        <p:nvSpPr>
          <p:cNvPr id="5" name="TextBox 4">
            <a:extLst>
              <a:ext uri="{FF2B5EF4-FFF2-40B4-BE49-F238E27FC236}">
                <a16:creationId xmlns:a16="http://schemas.microsoft.com/office/drawing/2014/main" id="{B82627A0-DE06-45E6-984A-3247379C9DB4}"/>
              </a:ext>
            </a:extLst>
          </p:cNvPr>
          <p:cNvSpPr txBox="1"/>
          <p:nvPr/>
        </p:nvSpPr>
        <p:spPr>
          <a:xfrm>
            <a:off x="348343" y="6151354"/>
            <a:ext cx="7794172" cy="338554"/>
          </a:xfrm>
          <a:prstGeom prst="rect">
            <a:avLst/>
          </a:prstGeom>
          <a:noFill/>
        </p:spPr>
        <p:txBody>
          <a:bodyPr wrap="square" rtlCol="0">
            <a:spAutoFit/>
          </a:bodyPr>
          <a:lstStyle/>
          <a:p>
            <a:r>
              <a:rPr lang="en-US" sz="1600"/>
              <a:t>Excerpt from U.S. Energy Information Administration Annual Energy Outlook 2019</a:t>
            </a:r>
          </a:p>
        </p:txBody>
      </p:sp>
      <p:pic>
        <p:nvPicPr>
          <p:cNvPr id="7" name="Picture 6">
            <a:extLst>
              <a:ext uri="{FF2B5EF4-FFF2-40B4-BE49-F238E27FC236}">
                <a16:creationId xmlns:a16="http://schemas.microsoft.com/office/drawing/2014/main" id="{94708767-A991-4F27-B84B-DD0075BC248C}"/>
              </a:ext>
            </a:extLst>
          </p:cNvPr>
          <p:cNvPicPr>
            <a:picLocks noChangeAspect="1"/>
          </p:cNvPicPr>
          <p:nvPr/>
        </p:nvPicPr>
        <p:blipFill>
          <a:blip r:embed="rId3"/>
          <a:srcRect l="6744" t="3829" r="8545" b="0"/>
          <a:stretch>
            <a:fillRect/>
          </a:stretch>
        </p:blipFill>
        <p:spPr>
          <a:xfrm>
            <a:off x="348342" y="1353616"/>
            <a:ext cx="8522415" cy="4797737"/>
          </a:xfrm>
          <a:prstGeom prst="rect">
            <a:avLst/>
          </a:prstGeom>
        </p:spPr>
      </p:pic>
    </p:spTree>
    <p:extLst>
      <p:ext uri="{BB962C8B-B14F-4D97-AF65-F5344CB8AC3E}">
        <p14:creationId xmlns:p14="http://schemas.microsoft.com/office/powerpoint/2010/main" val="564438575"/>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fontScale="90000"/>
          </a:bodyPr>
          <a:lstStyle/>
          <a:p>
            <a:r>
              <a:rPr lang="en-US"/>
              <a:t>III. Strategic Planning Process</a:t>
            </a:r>
            <a:br>
              <a:rPr lang="en-US"/>
            </a:br>
            <a:r>
              <a:rPr lang="en-US"/>
              <a:t>Legal Constraints</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22</a:t>
            </a:fld>
            <a:endParaRPr lang="en-US"/>
          </a:p>
        </p:txBody>
      </p:sp>
      <p:pic>
        <p:nvPicPr>
          <p:cNvPr id="9" name="Picture 8">
            <a:extLst>
              <a:ext uri="{FF2B5EF4-FFF2-40B4-BE49-F238E27FC236}">
                <a16:creationId xmlns:a16="http://schemas.microsoft.com/office/drawing/2014/main" id="{D0A4C05A-1A15-4B4D-9249-63CA8ABA6BC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48343" y="1389184"/>
            <a:ext cx="8522415" cy="5124158"/>
          </a:xfrm>
          <a:prstGeom prst="rect">
            <a:avLst/>
          </a:prstGeom>
          <a:noFill/>
          <a:ln>
            <a:noFill/>
          </a:ln>
        </p:spPr>
      </p:pic>
    </p:spTree>
    <p:extLst>
      <p:ext uri="{BB962C8B-B14F-4D97-AF65-F5344CB8AC3E}">
        <p14:creationId xmlns:p14="http://schemas.microsoft.com/office/powerpoint/2010/main" val="219448298"/>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fontScale="90000"/>
          </a:bodyPr>
          <a:lstStyle/>
          <a:p>
            <a:r>
              <a:rPr lang="en-US"/>
              <a:t>III. Strategic Planning Process</a:t>
            </a:r>
            <a:br>
              <a:rPr lang="en-US"/>
            </a:br>
            <a:r>
              <a:rPr lang="en-US"/>
              <a:t>Downtown Lease</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23</a:t>
            </a:fld>
            <a:endParaRPr lang="en-US"/>
          </a:p>
        </p:txBody>
      </p:sp>
      <p:sp>
        <p:nvSpPr>
          <p:cNvPr id="5" name="TextBox 4">
            <a:extLst>
              <a:ext uri="{FF2B5EF4-FFF2-40B4-BE49-F238E27FC236}">
                <a16:creationId xmlns:a16="http://schemas.microsoft.com/office/drawing/2014/main" id="{072FBA91-2FCE-4FC2-968B-BA8C144398AD}"/>
              </a:ext>
            </a:extLst>
          </p:cNvPr>
          <p:cNvSpPr txBox="1"/>
          <p:nvPr/>
        </p:nvSpPr>
        <p:spPr>
          <a:xfrm>
            <a:off x="348343" y="6151354"/>
            <a:ext cx="7794172" cy="338554"/>
          </a:xfrm>
          <a:prstGeom prst="rect">
            <a:avLst/>
          </a:prstGeom>
          <a:noFill/>
        </p:spPr>
        <p:txBody>
          <a:bodyPr wrap="square" rtlCol="0">
            <a:spAutoFit/>
          </a:bodyPr>
          <a:lstStyle/>
          <a:p>
            <a:r>
              <a:rPr lang="en-US" sz="1600"/>
              <a:t>Excerpt from June 2019 Board Materials</a:t>
            </a:r>
          </a:p>
        </p:txBody>
      </p:sp>
      <p:pic>
        <p:nvPicPr>
          <p:cNvPr id="7" name="Picture 6">
            <a:extLst>
              <a:ext uri="{FF2B5EF4-FFF2-40B4-BE49-F238E27FC236}">
                <a16:creationId xmlns:a16="http://schemas.microsoft.com/office/drawing/2014/main" id="{280478A5-2764-4F35-B108-A4561F31B5B9}"/>
              </a:ext>
            </a:extLst>
          </p:cNvPr>
          <p:cNvPicPr>
            <a:picLocks noChangeAspect="1"/>
          </p:cNvPicPr>
          <p:nvPr/>
        </p:nvPicPr>
        <p:blipFill>
          <a:blip r:embed="rId3"/>
          <a:srcRect l="3809" t="8007" r="0" b="4237"/>
          <a:stretch>
            <a:fillRect/>
          </a:stretch>
        </p:blipFill>
        <p:spPr>
          <a:xfrm>
            <a:off x="287717" y="1379779"/>
            <a:ext cx="8583041" cy="4866275"/>
          </a:xfrm>
          <a:prstGeom prst="rect">
            <a:avLst/>
          </a:prstGeom>
        </p:spPr>
      </p:pic>
    </p:spTree>
    <p:extLst>
      <p:ext uri="{BB962C8B-B14F-4D97-AF65-F5344CB8AC3E}">
        <p14:creationId xmlns:p14="http://schemas.microsoft.com/office/powerpoint/2010/main" val="3566541242"/>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fontScale="90000"/>
          </a:bodyPr>
          <a:lstStyle/>
          <a:p>
            <a:r>
              <a:rPr lang="en-US"/>
              <a:t>III. Strategic Planning Process</a:t>
            </a:r>
            <a:br>
              <a:rPr lang="en-US"/>
            </a:br>
            <a:r>
              <a:rPr lang="en-US"/>
              <a:t>Downtown Lease</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24</a:t>
            </a:fld>
            <a:endParaRPr lang="en-US"/>
          </a:p>
        </p:txBody>
      </p:sp>
      <p:sp>
        <p:nvSpPr>
          <p:cNvPr id="5" name="TextBox 4">
            <a:extLst>
              <a:ext uri="{FF2B5EF4-FFF2-40B4-BE49-F238E27FC236}">
                <a16:creationId xmlns:a16="http://schemas.microsoft.com/office/drawing/2014/main" id="{072FBA91-2FCE-4FC2-968B-BA8C144398AD}"/>
              </a:ext>
            </a:extLst>
          </p:cNvPr>
          <p:cNvSpPr txBox="1"/>
          <p:nvPr/>
        </p:nvSpPr>
        <p:spPr>
          <a:xfrm>
            <a:off x="348343" y="6151354"/>
            <a:ext cx="7794172" cy="338554"/>
          </a:xfrm>
          <a:prstGeom prst="rect">
            <a:avLst/>
          </a:prstGeom>
          <a:noFill/>
        </p:spPr>
        <p:txBody>
          <a:bodyPr wrap="square" rtlCol="0">
            <a:spAutoFit/>
          </a:bodyPr>
          <a:lstStyle/>
          <a:p>
            <a:r>
              <a:rPr lang="en-US" sz="1600"/>
              <a:t>Excerpt from June 2019 Board Materials</a:t>
            </a:r>
          </a:p>
        </p:txBody>
      </p:sp>
      <p:pic>
        <p:nvPicPr>
          <p:cNvPr id="6" name="Picture 5">
            <a:extLst>
              <a:ext uri="{FF2B5EF4-FFF2-40B4-BE49-F238E27FC236}">
                <a16:creationId xmlns:a16="http://schemas.microsoft.com/office/drawing/2014/main" id="{4E1FF336-29D4-46E3-9299-830C7BC88653}"/>
              </a:ext>
            </a:extLst>
          </p:cNvPr>
          <p:cNvPicPr>
            <a:picLocks noChangeAspect="1"/>
          </p:cNvPicPr>
          <p:nvPr/>
        </p:nvPicPr>
        <p:blipFill>
          <a:blip r:embed="rId3"/>
          <a:srcRect l="2384" r="6615" b="4403"/>
          <a:stretch>
            <a:fillRect/>
          </a:stretch>
        </p:blipFill>
        <p:spPr>
          <a:xfrm>
            <a:off x="348343" y="1341343"/>
            <a:ext cx="8522415" cy="4810011"/>
          </a:xfrm>
          <a:prstGeom prst="rect">
            <a:avLst/>
          </a:prstGeom>
        </p:spPr>
      </p:pic>
    </p:spTree>
    <p:extLst>
      <p:ext uri="{BB962C8B-B14F-4D97-AF65-F5344CB8AC3E}">
        <p14:creationId xmlns:p14="http://schemas.microsoft.com/office/powerpoint/2010/main" val="770870586"/>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fontScale="90000"/>
          </a:bodyPr>
          <a:lstStyle/>
          <a:p>
            <a:r>
              <a:rPr lang="en-US"/>
              <a:t>III. Strategic Planning Process</a:t>
            </a:r>
            <a:br>
              <a:rPr lang="en-US"/>
            </a:br>
            <a:r>
              <a:rPr lang="en-US"/>
              <a:t>Initial Public Offering</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25</a:t>
            </a:fld>
            <a:endParaRPr lang="en-US"/>
          </a:p>
        </p:txBody>
      </p:sp>
      <p:sp>
        <p:nvSpPr>
          <p:cNvPr id="8" name="Content Placeholder 2">
            <a:extLst>
              <a:ext uri="{FF2B5EF4-FFF2-40B4-BE49-F238E27FC236}">
                <a16:creationId xmlns:a16="http://schemas.microsoft.com/office/drawing/2014/main" id="{EB8BA986-8EF8-47E0-83EF-4CC8DCAB4802}"/>
              </a:ext>
            </a:extLst>
          </p:cNvPr>
          <p:cNvSpPr>
            <a:spLocks noGrp="1"/>
          </p:cNvSpPr>
          <p:nvPr>
            <p:ph idx="1"/>
          </p:nvPr>
        </p:nvSpPr>
        <p:spPr>
          <a:xfrm>
            <a:off x="348343" y="1473506"/>
            <a:ext cx="8522415" cy="5030616"/>
          </a:xfrm>
        </p:spPr>
        <p:txBody>
          <a:bodyPr>
            <a:normAutofit/>
          </a:bodyPr>
          <a:lstStyle/>
          <a:p>
            <a:r>
              <a:rPr lang="en-US" sz="2800"/>
              <a:t>There is a threshold legal question as to whether Florida Constitution allows JEA to conduct an IPO. No attorney general opinion was sought. </a:t>
            </a:r>
          </a:p>
          <a:p>
            <a:r>
              <a:rPr lang="en-US" sz="2800"/>
              <a:t>JEA has more value to a strategic buyer than to the public markets because of the importance of scale, the limited growth profile for JEA and the control premium.</a:t>
            </a:r>
          </a:p>
        </p:txBody>
      </p:sp>
    </p:spTree>
    <p:extLst>
      <p:ext uri="{BB962C8B-B14F-4D97-AF65-F5344CB8AC3E}">
        <p14:creationId xmlns:p14="http://schemas.microsoft.com/office/powerpoint/2010/main" val="170578993"/>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fontScale="90000"/>
          </a:bodyPr>
          <a:lstStyle/>
          <a:p>
            <a:r>
              <a:rPr lang="en-US"/>
              <a:t>III. Strategic Planning Process</a:t>
            </a:r>
            <a:br>
              <a:rPr lang="en-US"/>
            </a:br>
            <a:r>
              <a:rPr lang="en-US"/>
              <a:t>Cooperative</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26</a:t>
            </a:fld>
            <a:endParaRPr lang="en-US"/>
          </a:p>
        </p:txBody>
      </p:sp>
      <p:sp>
        <p:nvSpPr>
          <p:cNvPr id="8" name="Content Placeholder 2">
            <a:extLst>
              <a:ext uri="{FF2B5EF4-FFF2-40B4-BE49-F238E27FC236}">
                <a16:creationId xmlns:a16="http://schemas.microsoft.com/office/drawing/2014/main" id="{EB8BA986-8EF8-47E0-83EF-4CC8DCAB4802}"/>
              </a:ext>
            </a:extLst>
          </p:cNvPr>
          <p:cNvSpPr>
            <a:spLocks noGrp="1"/>
          </p:cNvSpPr>
          <p:nvPr>
            <p:ph idx="1"/>
          </p:nvPr>
        </p:nvSpPr>
        <p:spPr>
          <a:xfrm>
            <a:off x="348343" y="1473506"/>
            <a:ext cx="8522415" cy="5030616"/>
          </a:xfrm>
        </p:spPr>
        <p:txBody>
          <a:bodyPr>
            <a:normAutofit/>
          </a:bodyPr>
          <a:lstStyle/>
          <a:p>
            <a:r>
              <a:rPr lang="en-US" sz="2800"/>
              <a:t>A consortium of cooperatives could be to acquire JEA in the ITN process but no bids emerged. </a:t>
            </a:r>
          </a:p>
          <a:p>
            <a:r>
              <a:rPr lang="en-US" sz="2800"/>
              <a:t>A new cooperative could not finance the purchase at a price close to what an IOU could pay.</a:t>
            </a:r>
          </a:p>
        </p:txBody>
      </p:sp>
    </p:spTree>
    <p:extLst>
      <p:ext uri="{BB962C8B-B14F-4D97-AF65-F5344CB8AC3E}">
        <p14:creationId xmlns:p14="http://schemas.microsoft.com/office/powerpoint/2010/main" val="1067164640"/>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a:bodyPr>
          <a:lstStyle/>
          <a:p>
            <a:r>
              <a:rPr lang="en-US"/>
              <a:t>IV. Performance Unit Plan</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27</a:t>
            </a:fld>
            <a:endParaRPr lang="en-US"/>
          </a:p>
        </p:txBody>
      </p:sp>
      <p:sp>
        <p:nvSpPr>
          <p:cNvPr id="8" name="Content Placeholder 2">
            <a:extLst>
              <a:ext uri="{FF2B5EF4-FFF2-40B4-BE49-F238E27FC236}">
                <a16:creationId xmlns:a16="http://schemas.microsoft.com/office/drawing/2014/main" id="{EB8BA986-8EF8-47E0-83EF-4CC8DCAB4802}"/>
              </a:ext>
            </a:extLst>
          </p:cNvPr>
          <p:cNvSpPr>
            <a:spLocks noGrp="1"/>
          </p:cNvSpPr>
          <p:nvPr>
            <p:ph idx="1"/>
          </p:nvPr>
        </p:nvSpPr>
        <p:spPr>
          <a:xfrm>
            <a:off x="348343" y="1473506"/>
            <a:ext cx="8522415" cy="5030616"/>
          </a:xfrm>
        </p:spPr>
        <p:txBody>
          <a:bodyPr>
            <a:normAutofit/>
          </a:bodyPr>
          <a:lstStyle/>
          <a:p>
            <a:r>
              <a:rPr lang="en-US" sz="2800"/>
              <a:t>The performance unit plan (PUP) was designed to pay out to participants 10 % of the amount by which the sale price (plus customer rebates) exceeded $7.5 billion.</a:t>
            </a:r>
          </a:p>
          <a:p>
            <a:r>
              <a:rPr lang="en-US" sz="2800"/>
              <a:t>PUP units would be purchased at $10 and would increase by $100 for each Value Change Percentage (Current Year Value ÷ Base Year Value) above the Challenge Value Target (110% of the Base Year Value).</a:t>
            </a:r>
          </a:p>
        </p:txBody>
      </p:sp>
    </p:spTree>
    <p:extLst>
      <p:ext uri="{BB962C8B-B14F-4D97-AF65-F5344CB8AC3E}">
        <p14:creationId xmlns:p14="http://schemas.microsoft.com/office/powerpoint/2010/main" val="2488434523"/>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706B63-54C1-420C-AB6B-DE42BF394D69}"/>
              </a:ext>
            </a:extLst>
          </p:cNvPr>
          <p:cNvSpPr>
            <a:spLocks noGrp="1"/>
          </p:cNvSpPr>
          <p:nvPr>
            <p:ph type="title"/>
          </p:nvPr>
        </p:nvSpPr>
        <p:spPr/>
        <p:txBody>
          <a:bodyPr>
            <a:normAutofit/>
          </a:bodyPr>
          <a:lstStyle/>
          <a:p>
            <a:r>
              <a:rPr lang="en-US"/>
              <a:t>Calculation of Value Targets</a:t>
            </a:r>
          </a:p>
        </p:txBody>
      </p:sp>
      <p:sp>
        <p:nvSpPr>
          <p:cNvPr id="4" name="Slide Number Placeholder 3">
            <a:extLst>
              <a:ext uri="{FF2B5EF4-FFF2-40B4-BE49-F238E27FC236}">
                <a16:creationId xmlns:a16="http://schemas.microsoft.com/office/drawing/2014/main" id="{B7BC08EB-780D-4517-9F09-EF656BA37320}"/>
              </a:ext>
            </a:extLst>
          </p:cNvPr>
          <p:cNvSpPr>
            <a:spLocks noGrp="1"/>
          </p:cNvSpPr>
          <p:nvPr>
            <p:ph type="sldNum" sz="quarter" idx="12"/>
          </p:nvPr>
        </p:nvSpPr>
        <p:spPr/>
        <p:txBody>
          <a:bodyPr/>
          <a:lstStyle/>
          <a:p>
            <a:fld id="{850BEA78-8F01-4CF4-BA7F-1779BE85B204}" type="slidenum">
              <a:rPr lang="en-US" smtClean="0"/>
              <a:t>28</a:t>
            </a:fld>
            <a:endParaRPr lang="en-US"/>
          </a:p>
        </p:txBody>
      </p:sp>
      <p:sp>
        <p:nvSpPr>
          <p:cNvPr id="8" name="Content Placeholder 2">
            <a:extLst>
              <a:ext uri="{FF2B5EF4-FFF2-40B4-BE49-F238E27FC236}">
                <a16:creationId xmlns:a16="http://schemas.microsoft.com/office/drawing/2014/main" id="{EB8BA986-8EF8-47E0-83EF-4CC8DCAB4802}"/>
              </a:ext>
            </a:extLst>
          </p:cNvPr>
          <p:cNvSpPr>
            <a:spLocks noGrp="1"/>
          </p:cNvSpPr>
          <p:nvPr>
            <p:ph idx="1"/>
          </p:nvPr>
        </p:nvSpPr>
        <p:spPr>
          <a:xfrm>
            <a:off x="348343" y="1473506"/>
            <a:ext cx="8522415" cy="5030616"/>
          </a:xfrm>
        </p:spPr>
        <p:txBody>
          <a:bodyPr>
            <a:normAutofit/>
          </a:bodyPr>
          <a:lstStyle/>
          <a:p>
            <a:r>
              <a:rPr lang="en-US" sz="2800"/>
              <a:t>Base Year Value is $3.2 billion, calculated as JEA Net Position on 12/31/19 ($3.037 billion) plus amounts paid to City in last 12 months ($133 million) plus customer rebates in last 12 months ($0)</a:t>
            </a:r>
          </a:p>
          <a:p>
            <a:r>
              <a:rPr lang="en-US" sz="2800"/>
              <a:t>Challenge Value Target is 110% of $3.2 billion, or $3.5 billion. </a:t>
            </a:r>
          </a:p>
          <a:p>
            <a:r>
              <a:rPr lang="en-US" sz="2800"/>
              <a:t>This assumes an enterprise value of $7.5 billion ($3.5 billion plus $4 billion liabilities (midpoint estimate from ITN)</a:t>
            </a:r>
          </a:p>
        </p:txBody>
      </p:sp>
    </p:spTree>
    <p:extLst>
      <p:ext uri="{BB962C8B-B14F-4D97-AF65-F5344CB8AC3E}">
        <p14:creationId xmlns:p14="http://schemas.microsoft.com/office/powerpoint/2010/main" val="1754659794"/>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4C9C354-E051-4B76-8171-09B207A8AE5C}"/>
              </a:ext>
            </a:extLst>
          </p:cNvPr>
          <p:cNvSpPr>
            <a:spLocks noGrp="1"/>
          </p:cNvSpPr>
          <p:nvPr>
            <p:ph type="title"/>
          </p:nvPr>
        </p:nvSpPr>
        <p:spPr>
          <a:xfrm>
            <a:off x="348343" y="142044"/>
            <a:ext cx="8522415" cy="998899"/>
          </a:xfrm>
        </p:spPr>
        <p:txBody>
          <a:bodyPr/>
          <a:lstStyle/>
          <a:p>
            <a:r>
              <a:rPr lang="en-US"/>
              <a:t>Unit Values upon $10 B Sale</a:t>
            </a:r>
          </a:p>
        </p:txBody>
      </p:sp>
      <p:sp>
        <p:nvSpPr>
          <p:cNvPr id="3" name="Content Placeholder 2">
            <a:extLst>
              <a:ext uri="{FF2B5EF4-FFF2-40B4-BE49-F238E27FC236}">
                <a16:creationId xmlns:a16="http://schemas.microsoft.com/office/drawing/2014/main" id="{FD9E8B67-5711-43C2-B993-9377C363820B}"/>
              </a:ext>
            </a:extLst>
          </p:cNvPr>
          <p:cNvSpPr>
            <a:spLocks noGrp="1"/>
          </p:cNvSpPr>
          <p:nvPr>
            <p:ph idx="1"/>
          </p:nvPr>
        </p:nvSpPr>
        <p:spPr/>
        <p:txBody>
          <a:bodyPr>
            <a:normAutofit/>
          </a:bodyPr>
          <a:lstStyle/>
          <a:p>
            <a:r>
              <a:rPr lang="en-US" sz="2800"/>
              <a:t>Upon a $10 billion sale under the terms of the ITN, the Current Year Value changes to $6.4 billion ($10 billion purchase price, minus $4 billion debt, plus $400 million customer rebate.</a:t>
            </a:r>
          </a:p>
          <a:p>
            <a:r>
              <a:rPr lang="en-US" sz="2800"/>
              <a:t>The Value Change Percentage is 82%, so units increase in value from $10 to $8210.</a:t>
            </a:r>
          </a:p>
          <a:p>
            <a:r>
              <a:rPr lang="en-US" sz="2800"/>
              <a:t>With 30,000 units issued, this is a $246 million payout. </a:t>
            </a:r>
          </a:p>
        </p:txBody>
      </p:sp>
      <p:sp>
        <p:nvSpPr>
          <p:cNvPr id="4" name="Slide Number Placeholder 3">
            <a:extLst>
              <a:ext uri="{FF2B5EF4-FFF2-40B4-BE49-F238E27FC236}">
                <a16:creationId xmlns:a16="http://schemas.microsoft.com/office/drawing/2014/main" id="{89C6C095-413E-458B-929A-D28E814A9293}"/>
              </a:ext>
            </a:extLst>
          </p:cNvPr>
          <p:cNvSpPr>
            <a:spLocks noGrp="1"/>
          </p:cNvSpPr>
          <p:nvPr>
            <p:ph type="sldNum" sz="quarter" idx="12"/>
          </p:nvPr>
        </p:nvSpPr>
        <p:spPr/>
        <p:txBody>
          <a:bodyPr/>
          <a:lstStyle/>
          <a:p>
            <a:fld id="{850BEA78-8F01-4CF4-BA7F-1779BE85B204}" type="slidenum">
              <a:rPr lang="en-US" smtClean="0"/>
              <a:t>29</a:t>
            </a:fld>
            <a:endParaRPr lang="en-US"/>
          </a:p>
        </p:txBody>
      </p:sp>
    </p:spTree>
    <p:extLst>
      <p:ext uri="{BB962C8B-B14F-4D97-AF65-F5344CB8AC3E}">
        <p14:creationId xmlns:p14="http://schemas.microsoft.com/office/powerpoint/2010/main" val="1310227638"/>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US"/>
              <a:t>Our Role</a:t>
            </a:r>
          </a:p>
        </p:txBody>
      </p:sp>
      <p:sp>
        <p:nvSpPr>
          <p:cNvPr id="4" name="Slide Number Placeholder 3"/>
          <p:cNvSpPr>
            <a:spLocks noGrp="1"/>
          </p:cNvSpPr>
          <p:nvPr>
            <p:ph type="sldNum" sz="quarter" idx="12"/>
          </p:nvPr>
        </p:nvSpPr>
        <p:spPr/>
        <p:txBody>
          <a:bodyPr/>
          <a:lstStyle/>
          <a:p>
            <a:fld id="{850BEA78-8F01-4CF4-BA7F-1779BE85B204}" type="slidenum">
              <a:rPr lang="en-US" smtClean="0"/>
              <a:t>3</a:t>
            </a:fld>
            <a:endParaRPr lang="en-US"/>
          </a:p>
        </p:txBody>
      </p:sp>
      <p:sp>
        <p:nvSpPr>
          <p:cNvPr id="6" name="Content Placeholder 5"/>
          <p:cNvSpPr>
            <a:spLocks noGrp="1"/>
          </p:cNvSpPr>
          <p:nvPr>
            <p:ph idx="1"/>
          </p:nvPr>
        </p:nvSpPr>
        <p:spPr/>
        <p:txBody>
          <a:bodyPr>
            <a:noAutofit/>
          </a:bodyPr>
          <a:lstStyle/>
          <a:p>
            <a:r>
              <a:rPr lang="en-US" sz="2800"/>
              <a:t>We gained an understanding of the challenges facing government-owned utilities and JEA in particular.</a:t>
            </a:r>
          </a:p>
          <a:p>
            <a:r>
              <a:rPr lang="en-US" sz="2800"/>
              <a:t>We also determined that the quality of information provided to the board was inadequate.</a:t>
            </a:r>
          </a:p>
          <a:p>
            <a:r>
              <a:rPr lang="en-US" sz="2800"/>
              <a:t>We published an op-ed to encourage an open and transparent conversation about JEA and subsequently provided our due diligence memorandum to the City Council.</a:t>
            </a:r>
          </a:p>
        </p:txBody>
      </p:sp>
    </p:spTree>
    <p:extLst>
      <p:ext uri="{BB962C8B-B14F-4D97-AF65-F5344CB8AC3E}">
        <p14:creationId xmlns:p14="http://schemas.microsoft.com/office/powerpoint/2010/main" val="427321292"/>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30</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7" name="Picture 6">
            <a:extLst>
              <a:ext uri="{FF2B5EF4-FFF2-40B4-BE49-F238E27FC236}">
                <a16:creationId xmlns:a16="http://schemas.microsoft.com/office/drawing/2014/main" id="{AE02B7F4-6F12-435E-80AE-7D15C8CFF219}"/>
              </a:ext>
            </a:extLst>
          </p:cNvPr>
          <p:cNvPicPr>
            <a:picLocks noChangeAspect="1"/>
          </p:cNvPicPr>
          <p:nvPr/>
        </p:nvPicPr>
        <p:blipFill>
          <a:blip r:embed="rId3"/>
          <a:srcRect l="1308" t="1916" r="6692" b="3877"/>
          <a:stretch>
            <a:fillRect/>
          </a:stretch>
        </p:blipFill>
        <p:spPr>
          <a:xfrm>
            <a:off x="348342" y="1407440"/>
            <a:ext cx="8522415" cy="4817514"/>
          </a:xfrm>
          <a:prstGeom prst="rect">
            <a:avLst/>
          </a:prstGeom>
        </p:spPr>
      </p:pic>
    </p:spTree>
    <p:extLst>
      <p:ext uri="{BB962C8B-B14F-4D97-AF65-F5344CB8AC3E}">
        <p14:creationId xmlns:p14="http://schemas.microsoft.com/office/powerpoint/2010/main" val="1001868615"/>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31</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B6B60661-0158-4191-8451-4051C89F6D87}"/>
              </a:ext>
            </a:extLst>
          </p:cNvPr>
          <p:cNvPicPr>
            <a:picLocks noChangeAspect="1"/>
          </p:cNvPicPr>
          <p:nvPr/>
        </p:nvPicPr>
        <p:blipFill>
          <a:blip r:embed="rId3"/>
          <a:srcRect l="3810" t="1281" r="7923" b="3919"/>
          <a:stretch>
            <a:fillRect/>
          </a:stretch>
        </p:blipFill>
        <p:spPr>
          <a:xfrm>
            <a:off x="348343" y="1375702"/>
            <a:ext cx="8522415" cy="4697854"/>
          </a:xfrm>
          <a:prstGeom prst="rect">
            <a:avLst/>
          </a:prstGeom>
        </p:spPr>
      </p:pic>
    </p:spTree>
    <p:extLst>
      <p:ext uri="{BB962C8B-B14F-4D97-AF65-F5344CB8AC3E}">
        <p14:creationId xmlns:p14="http://schemas.microsoft.com/office/powerpoint/2010/main" val="3039437439"/>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32</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264DD29F-686D-4B07-81EA-0575227B419F}"/>
              </a:ext>
            </a:extLst>
          </p:cNvPr>
          <p:cNvPicPr>
            <a:picLocks noChangeAspect="1"/>
          </p:cNvPicPr>
          <p:nvPr/>
        </p:nvPicPr>
        <p:blipFill>
          <a:blip r:embed="rId3"/>
          <a:stretch>
            <a:fillRect/>
          </a:stretch>
        </p:blipFill>
        <p:spPr>
          <a:xfrm>
            <a:off x="348343" y="1430732"/>
            <a:ext cx="8522415" cy="4808290"/>
          </a:xfrm>
          <a:prstGeom prst="rect">
            <a:avLst/>
          </a:prstGeom>
        </p:spPr>
      </p:pic>
    </p:spTree>
    <p:extLst>
      <p:ext uri="{BB962C8B-B14F-4D97-AF65-F5344CB8AC3E}">
        <p14:creationId xmlns:p14="http://schemas.microsoft.com/office/powerpoint/2010/main" val="2042778032"/>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33</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D3EB14D2-EBC1-4445-AD63-DB033C1B3B97}"/>
              </a:ext>
            </a:extLst>
          </p:cNvPr>
          <p:cNvPicPr>
            <a:picLocks noChangeAspect="1"/>
          </p:cNvPicPr>
          <p:nvPr/>
        </p:nvPicPr>
        <p:blipFill>
          <a:blip r:embed="rId3"/>
          <a:stretch>
            <a:fillRect/>
          </a:stretch>
        </p:blipFill>
        <p:spPr>
          <a:xfrm>
            <a:off x="348343" y="1413876"/>
            <a:ext cx="8522415" cy="4737477"/>
          </a:xfrm>
          <a:prstGeom prst="rect">
            <a:avLst/>
          </a:prstGeom>
        </p:spPr>
      </p:pic>
    </p:spTree>
    <p:extLst>
      <p:ext uri="{BB962C8B-B14F-4D97-AF65-F5344CB8AC3E}">
        <p14:creationId xmlns:p14="http://schemas.microsoft.com/office/powerpoint/2010/main" val="1160321515"/>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34</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E4159B11-6ECC-4E7D-A53B-B0C6DC83745D}"/>
              </a:ext>
            </a:extLst>
          </p:cNvPr>
          <p:cNvPicPr>
            <a:picLocks noChangeAspect="1"/>
          </p:cNvPicPr>
          <p:nvPr/>
        </p:nvPicPr>
        <p:blipFill>
          <a:blip r:embed="rId3"/>
          <a:stretch>
            <a:fillRect/>
          </a:stretch>
        </p:blipFill>
        <p:spPr>
          <a:xfrm>
            <a:off x="348343" y="1385224"/>
            <a:ext cx="8522414" cy="4766130"/>
          </a:xfrm>
          <a:prstGeom prst="rect">
            <a:avLst/>
          </a:prstGeom>
        </p:spPr>
      </p:pic>
    </p:spTree>
    <p:extLst>
      <p:ext uri="{BB962C8B-B14F-4D97-AF65-F5344CB8AC3E}">
        <p14:creationId xmlns:p14="http://schemas.microsoft.com/office/powerpoint/2010/main" val="1460280843"/>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35</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79AF6A47-E80A-489C-B1E2-848A344F5B95}"/>
              </a:ext>
            </a:extLst>
          </p:cNvPr>
          <p:cNvPicPr>
            <a:picLocks noChangeAspect="1"/>
          </p:cNvPicPr>
          <p:nvPr/>
        </p:nvPicPr>
        <p:blipFill>
          <a:blip r:embed="rId3"/>
          <a:stretch>
            <a:fillRect/>
          </a:stretch>
        </p:blipFill>
        <p:spPr>
          <a:xfrm>
            <a:off x="348343" y="1385668"/>
            <a:ext cx="8522414" cy="4846320"/>
          </a:xfrm>
          <a:prstGeom prst="rect">
            <a:avLst/>
          </a:prstGeom>
        </p:spPr>
      </p:pic>
    </p:spTree>
    <p:extLst>
      <p:ext uri="{BB962C8B-B14F-4D97-AF65-F5344CB8AC3E}">
        <p14:creationId xmlns:p14="http://schemas.microsoft.com/office/powerpoint/2010/main" val="1358783552"/>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36</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7" name="Picture 6">
            <a:extLst>
              <a:ext uri="{FF2B5EF4-FFF2-40B4-BE49-F238E27FC236}">
                <a16:creationId xmlns:a16="http://schemas.microsoft.com/office/drawing/2014/main" id="{0F012440-FB3A-472C-83DA-B3F7DCC481AB}"/>
              </a:ext>
            </a:extLst>
          </p:cNvPr>
          <p:cNvPicPr>
            <a:picLocks noChangeAspect="1"/>
          </p:cNvPicPr>
          <p:nvPr/>
        </p:nvPicPr>
        <p:blipFill>
          <a:blip r:embed="rId3"/>
          <a:stretch>
            <a:fillRect/>
          </a:stretch>
        </p:blipFill>
        <p:spPr>
          <a:xfrm>
            <a:off x="348343" y="1405364"/>
            <a:ext cx="8522415" cy="4745990"/>
          </a:xfrm>
          <a:prstGeom prst="rect">
            <a:avLst/>
          </a:prstGeom>
        </p:spPr>
      </p:pic>
    </p:spTree>
    <p:extLst>
      <p:ext uri="{BB962C8B-B14F-4D97-AF65-F5344CB8AC3E}">
        <p14:creationId xmlns:p14="http://schemas.microsoft.com/office/powerpoint/2010/main" val="541498911"/>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37</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A2864D42-FC17-4603-81D5-3E652D586255}"/>
              </a:ext>
            </a:extLst>
          </p:cNvPr>
          <p:cNvPicPr>
            <a:picLocks noChangeAspect="1"/>
          </p:cNvPicPr>
          <p:nvPr/>
        </p:nvPicPr>
        <p:blipFill>
          <a:blip r:embed="rId3"/>
          <a:stretch>
            <a:fillRect/>
          </a:stretch>
        </p:blipFill>
        <p:spPr>
          <a:xfrm>
            <a:off x="348343" y="1363347"/>
            <a:ext cx="8522414" cy="4788007"/>
          </a:xfrm>
          <a:prstGeom prst="rect">
            <a:avLst/>
          </a:prstGeom>
        </p:spPr>
      </p:pic>
    </p:spTree>
    <p:extLst>
      <p:ext uri="{BB962C8B-B14F-4D97-AF65-F5344CB8AC3E}">
        <p14:creationId xmlns:p14="http://schemas.microsoft.com/office/powerpoint/2010/main" val="1664733441"/>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38</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B7B3D135-49E9-46B6-B0DB-34676D762837}"/>
              </a:ext>
            </a:extLst>
          </p:cNvPr>
          <p:cNvPicPr>
            <a:picLocks noChangeAspect="1"/>
          </p:cNvPicPr>
          <p:nvPr/>
        </p:nvPicPr>
        <p:blipFill>
          <a:blip r:embed="rId3"/>
          <a:stretch>
            <a:fillRect/>
          </a:stretch>
        </p:blipFill>
        <p:spPr>
          <a:xfrm>
            <a:off x="410029" y="1962765"/>
            <a:ext cx="8460729" cy="3136265"/>
          </a:xfrm>
          <a:prstGeom prst="rect">
            <a:avLst/>
          </a:prstGeom>
        </p:spPr>
      </p:pic>
    </p:spTree>
    <p:extLst>
      <p:ext uri="{BB962C8B-B14F-4D97-AF65-F5344CB8AC3E}">
        <p14:creationId xmlns:p14="http://schemas.microsoft.com/office/powerpoint/2010/main" val="1638149610"/>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fontScale="90000"/>
          </a:bodyPr>
          <a:lstStyle/>
          <a:p>
            <a:r>
              <a:rPr lang="en-US"/>
              <a:t>What was Disclosed to the Board about PUP</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39</a:t>
            </a:fld>
            <a:endParaRPr lang="en-US"/>
          </a:p>
        </p:txBody>
      </p:sp>
      <p:sp>
        <p:nvSpPr>
          <p:cNvPr id="5" name="TextBox 4">
            <a:extLst>
              <a:ext uri="{FF2B5EF4-FFF2-40B4-BE49-F238E27FC236}">
                <a16:creationId xmlns:a16="http://schemas.microsoft.com/office/drawing/2014/main" id="{532EAADE-D5C8-4732-B191-128A7F9A46D2}"/>
              </a:ext>
            </a:extLst>
          </p:cNvPr>
          <p:cNvSpPr txBox="1"/>
          <p:nvPr/>
        </p:nvSpPr>
        <p:spPr>
          <a:xfrm>
            <a:off x="348343" y="6151354"/>
            <a:ext cx="7794172" cy="338554"/>
          </a:xfrm>
          <a:prstGeom prst="rect">
            <a:avLst/>
          </a:prstGeom>
          <a:noFill/>
        </p:spPr>
        <p:txBody>
          <a:bodyPr wrap="square" rtlCol="0">
            <a:spAutoFit/>
          </a:bodyPr>
          <a:lstStyle/>
          <a:p>
            <a:r>
              <a:rPr lang="en-US" sz="1600"/>
              <a:t>Slide from July 23, 2019 Board Materials</a:t>
            </a:r>
          </a:p>
        </p:txBody>
      </p:sp>
      <p:pic>
        <p:nvPicPr>
          <p:cNvPr id="6" name="Picture 5">
            <a:extLst>
              <a:ext uri="{FF2B5EF4-FFF2-40B4-BE49-F238E27FC236}">
                <a16:creationId xmlns:a16="http://schemas.microsoft.com/office/drawing/2014/main" id="{71E1E674-72FC-4BEE-B580-2FBB40808335}"/>
              </a:ext>
            </a:extLst>
          </p:cNvPr>
          <p:cNvPicPr>
            <a:picLocks noChangeAspect="1"/>
          </p:cNvPicPr>
          <p:nvPr/>
        </p:nvPicPr>
        <p:blipFill>
          <a:blip r:embed="rId3"/>
          <a:srcRect l="3753" t="1024" r="7736" b="1591"/>
          <a:stretch>
            <a:fillRect/>
          </a:stretch>
        </p:blipFill>
        <p:spPr>
          <a:xfrm>
            <a:off x="348342" y="1456006"/>
            <a:ext cx="8359559" cy="4695348"/>
          </a:xfrm>
          <a:prstGeom prst="rect">
            <a:avLst/>
          </a:prstGeom>
        </p:spPr>
      </p:pic>
    </p:spTree>
    <p:extLst>
      <p:ext uri="{BB962C8B-B14F-4D97-AF65-F5344CB8AC3E}">
        <p14:creationId xmlns:p14="http://schemas.microsoft.com/office/powerpoint/2010/main" val="2929377230"/>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US"/>
              <a:t>Trends Impacting JEA</a:t>
            </a:r>
          </a:p>
        </p:txBody>
      </p:sp>
      <p:sp>
        <p:nvSpPr>
          <p:cNvPr id="3" name="Content Placeholder 2"/>
          <p:cNvSpPr>
            <a:spLocks noGrp="1"/>
          </p:cNvSpPr>
          <p:nvPr>
            <p:ph idx="1"/>
          </p:nvPr>
        </p:nvSpPr>
        <p:spPr/>
        <p:txBody>
          <a:bodyPr>
            <a:normAutofit lnSpcReduction="10000"/>
          </a:bodyPr>
          <a:lstStyle/>
          <a:p>
            <a:pPr lvl="0">
              <a:spcBef>
                <a:spcPct val="0"/>
              </a:spcBef>
              <a:spcAft>
                <a:spcPts val="1200"/>
              </a:spcAft>
              <a:buFont typeface="Wingdings" panose="05000000000000000000" pitchFamily="2" charset="2"/>
              <a:buChar char="§"/>
            </a:pPr>
            <a:r>
              <a:rPr lang="en-US"/>
              <a:t>Scale and territorial growth will be critical for adapting to a new regulatory and competitive environment for utilities.  </a:t>
            </a:r>
          </a:p>
          <a:p>
            <a:pPr lvl="0">
              <a:spcBef>
                <a:spcPct val="0"/>
              </a:spcBef>
              <a:spcAft>
                <a:spcPts val="1200"/>
              </a:spcAft>
              <a:buFont typeface="Wingdings" panose="05000000000000000000" pitchFamily="2" charset="2"/>
              <a:buChar char="§"/>
            </a:pPr>
            <a:r>
              <a:rPr lang="en-US"/>
              <a:t>JEA’s financial value may have peaked, as only modest growth is expected over the next 10 years.</a:t>
            </a:r>
          </a:p>
          <a:p>
            <a:pPr lvl="0">
              <a:spcBef>
                <a:spcPct val="0"/>
              </a:spcBef>
              <a:spcAft>
                <a:spcPts val="1200"/>
              </a:spcAft>
              <a:buFont typeface="Wingdings" panose="05000000000000000000" pitchFamily="2" charset="2"/>
              <a:buChar char="§"/>
            </a:pPr>
            <a:r>
              <a:rPr lang="en-US"/>
              <a:t>JEA’s debt burden and Plant Vogtle commitment, coupled with JEA’s customer mix, modest growth projections and fundamental changes in the energy and utilities markets, creates a higher level of enterprise risk;</a:t>
            </a:r>
          </a:p>
          <a:p>
            <a:pPr>
              <a:spcBef>
                <a:spcPct val="0"/>
              </a:spcBef>
              <a:spcAft>
                <a:spcPts val="1200"/>
              </a:spcAft>
              <a:buFont typeface="Wingdings" panose="05000000000000000000" pitchFamily="2" charset="2"/>
              <a:buChar char="§"/>
            </a:pPr>
            <a:r>
              <a:rPr lang="en-US"/>
              <a:t> Carbon tax legislation, which continues to gain industry and bipartisan political support, will drive further adaptations by utilities. </a:t>
            </a:r>
          </a:p>
          <a:p>
            <a:pPr>
              <a:spcBef>
                <a:spcPct val="0"/>
              </a:spcBef>
              <a:spcAft>
                <a:spcPts val="1200"/>
              </a:spcAft>
              <a:buFont typeface="Wingdings" panose="05000000000000000000" pitchFamily="2" charset="2"/>
              <a:buChar char="§"/>
            </a:pPr>
            <a:r>
              <a:rPr lang="en-US"/>
              <a:t>JEA has significant value, and a sale could provide a transformative opportunity for the City to achieve other goals.</a:t>
            </a:r>
          </a:p>
        </p:txBody>
      </p:sp>
      <p:sp>
        <p:nvSpPr>
          <p:cNvPr id="4" name="Slide Number Placeholder 3"/>
          <p:cNvSpPr>
            <a:spLocks noGrp="1"/>
          </p:cNvSpPr>
          <p:nvPr>
            <p:ph type="sldNum" sz="quarter" idx="12"/>
          </p:nvPr>
        </p:nvSpPr>
        <p:spPr/>
        <p:txBody>
          <a:bodyPr/>
          <a:lstStyle/>
          <a:p>
            <a:fld id="{850BEA78-8F01-4CF4-BA7F-1779BE85B204}" type="slidenum">
              <a:rPr lang="en-US" smtClean="0"/>
              <a:t>4</a:t>
            </a:fld>
            <a:endParaRPr lang="en-US"/>
          </a:p>
        </p:txBody>
      </p:sp>
    </p:spTree>
    <p:extLst>
      <p:ext uri="{BB962C8B-B14F-4D97-AF65-F5344CB8AC3E}">
        <p14:creationId xmlns:p14="http://schemas.microsoft.com/office/powerpoint/2010/main" val="2932110236"/>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a:bodyPr>
          <a:lstStyle/>
          <a:p>
            <a:r>
              <a:rPr lang="en-US"/>
              <a:t>What the Board Wasn’t Told</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40</a:t>
            </a:fld>
            <a:endParaRPr lang="en-US"/>
          </a:p>
        </p:txBody>
      </p:sp>
      <p:sp>
        <p:nvSpPr>
          <p:cNvPr id="6" name="Content Placeholder 2">
            <a:extLst>
              <a:ext uri="{FF2B5EF4-FFF2-40B4-BE49-F238E27FC236}">
                <a16:creationId xmlns:a16="http://schemas.microsoft.com/office/drawing/2014/main" id="{9A2EA049-0CC8-477A-B7A8-02B7AAFEB730}"/>
              </a:ext>
            </a:extLst>
          </p:cNvPr>
          <p:cNvSpPr>
            <a:spLocks noGrp="1"/>
          </p:cNvSpPr>
          <p:nvPr>
            <p:ph idx="1"/>
          </p:nvPr>
        </p:nvSpPr>
        <p:spPr>
          <a:xfrm>
            <a:off x="348343" y="1473506"/>
            <a:ext cx="8522415" cy="5030616"/>
          </a:xfrm>
        </p:spPr>
        <p:txBody>
          <a:bodyPr>
            <a:normAutofit fontScale="92500" lnSpcReduction="20000"/>
          </a:bodyPr>
          <a:lstStyle/>
          <a:p>
            <a:r>
              <a:rPr lang="en-US" sz="2800"/>
              <a:t>OGC provided a detailed memorandum, to Lynn Rhode on June 17, 2019 outlining the restrictions on bonus or incentive compensation payments to public employees. Rather than present this memo, the lawyers structured the plan to attempt to avoid the restrictions.</a:t>
            </a:r>
          </a:p>
          <a:p>
            <a:r>
              <a:rPr lang="en-US" sz="2800"/>
              <a:t>The restrictions outlined in the OGC are based on the public policy that public funds may only be used for a public purpose, and it violates public policy to give extra compensation that has already been performed for an agreed wage.</a:t>
            </a:r>
          </a:p>
          <a:p>
            <a:r>
              <a:rPr lang="en-US" sz="2800"/>
              <a:t>The PUP plan created huge financial incentives for management to push for a sale rather than continued municipal ownership.</a:t>
            </a:r>
          </a:p>
        </p:txBody>
      </p:sp>
    </p:spTree>
    <p:extLst>
      <p:ext uri="{BB962C8B-B14F-4D97-AF65-F5344CB8AC3E}">
        <p14:creationId xmlns:p14="http://schemas.microsoft.com/office/powerpoint/2010/main" val="1359607865"/>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CB72ED3-5169-4ADA-9DE0-14BA74DEE67B}"/>
              </a:ext>
            </a:extLst>
          </p:cNvPr>
          <p:cNvSpPr>
            <a:spLocks noGrp="1"/>
          </p:cNvSpPr>
          <p:nvPr>
            <p:ph type="title"/>
          </p:nvPr>
        </p:nvSpPr>
        <p:spPr/>
        <p:txBody>
          <a:bodyPr>
            <a:normAutofit/>
          </a:bodyPr>
          <a:lstStyle/>
          <a:p>
            <a:r>
              <a:rPr lang="en-US"/>
              <a:t>What the Board Wasn’t Told</a:t>
            </a:r>
          </a:p>
        </p:txBody>
      </p:sp>
      <p:sp>
        <p:nvSpPr>
          <p:cNvPr id="4" name="Slide Number Placeholder 3">
            <a:extLst>
              <a:ext uri="{FF2B5EF4-FFF2-40B4-BE49-F238E27FC236}">
                <a16:creationId xmlns:a16="http://schemas.microsoft.com/office/drawing/2014/main" id="{83C74E4B-64C6-48CC-93CF-ED63F5C4D0ED}"/>
              </a:ext>
            </a:extLst>
          </p:cNvPr>
          <p:cNvSpPr>
            <a:spLocks noGrp="1"/>
          </p:cNvSpPr>
          <p:nvPr>
            <p:ph type="sldNum" sz="quarter" idx="12"/>
          </p:nvPr>
        </p:nvSpPr>
        <p:spPr/>
        <p:txBody>
          <a:bodyPr/>
          <a:lstStyle/>
          <a:p>
            <a:fld id="{850BEA78-8F01-4CF4-BA7F-1779BE85B204}" type="slidenum">
              <a:rPr lang="en-US" smtClean="0"/>
              <a:t>41</a:t>
            </a:fld>
            <a:endParaRPr lang="en-US"/>
          </a:p>
        </p:txBody>
      </p:sp>
      <p:sp>
        <p:nvSpPr>
          <p:cNvPr id="6" name="Content Placeholder 2">
            <a:extLst>
              <a:ext uri="{FF2B5EF4-FFF2-40B4-BE49-F238E27FC236}">
                <a16:creationId xmlns:a16="http://schemas.microsoft.com/office/drawing/2014/main" id="{9A2EA049-0CC8-477A-B7A8-02B7AAFEB730}"/>
              </a:ext>
            </a:extLst>
          </p:cNvPr>
          <p:cNvSpPr>
            <a:spLocks noGrp="1"/>
          </p:cNvSpPr>
          <p:nvPr>
            <p:ph idx="1"/>
          </p:nvPr>
        </p:nvSpPr>
        <p:spPr>
          <a:xfrm>
            <a:off x="348343" y="1473506"/>
            <a:ext cx="8522415" cy="5030616"/>
          </a:xfrm>
        </p:spPr>
        <p:txBody>
          <a:bodyPr>
            <a:normAutofit fontScale="62500" lnSpcReduction="20000"/>
          </a:bodyPr>
          <a:lstStyle/>
          <a:p>
            <a:pPr marL="457200" indent="-457200">
              <a:buFont typeface="+mj-lt"/>
              <a:buAutoNum type="alphaLcPeriod"/>
            </a:pPr>
            <a:r>
              <a:rPr lang="en-US" sz="3300"/>
              <a:t>(2:53:24 of video) Board chair Mr. Howard notes that there is accelerated vesting upon a recapitalization event. In response, management fails to point out the impact of the sale on the amount of the PUP payment.</a:t>
            </a:r>
          </a:p>
          <a:p>
            <a:pPr marL="457200" indent="-457200">
              <a:buFont typeface="+mj-lt"/>
              <a:buAutoNum type="alphaLcPeriod"/>
            </a:pPr>
            <a:r>
              <a:rPr lang="en-US" sz="3300"/>
              <a:t>(2:54:18 of video) Mr. Howard asks whether the plan has been approved by the OGC and Ms. Rhode replies in the affirmative (based on footnote 2 to an OCG memo to file and the subsequent OGC letter, this was not accurate).</a:t>
            </a:r>
          </a:p>
          <a:p>
            <a:pPr marL="457200" indent="-457200">
              <a:buFont typeface="+mj-lt"/>
              <a:buAutoNum type="alphaLcPeriod"/>
            </a:pPr>
            <a:r>
              <a:rPr lang="en-US" sz="3300"/>
              <a:t>(2:54:40 of video) Board member Ms. Flanagan asks Mr. Wannamacher to walk the board through how the value of the units is determined. He answers the question but fails to describe the impact of a sale on the value.</a:t>
            </a:r>
          </a:p>
          <a:p>
            <a:pPr marL="457200" indent="-457200">
              <a:buFont typeface="+mj-lt"/>
              <a:buAutoNum type="alphaLcPeriod"/>
            </a:pPr>
            <a:r>
              <a:rPr lang="en-US" sz="3300"/>
              <a:t>(2:55:49 of video) Ms. Flanagan asks about the implications of scenario 3 (a recapitalization) on the plan. Mr. Wannamacher responds that the only implication is that a recapitalization ends the performance period and that the calculation would be done at that time. </a:t>
            </a:r>
            <a:endParaRPr lang="en-US" sz="2800"/>
          </a:p>
        </p:txBody>
      </p:sp>
    </p:spTree>
    <p:extLst>
      <p:ext uri="{BB962C8B-B14F-4D97-AF65-F5344CB8AC3E}">
        <p14:creationId xmlns:p14="http://schemas.microsoft.com/office/powerpoint/2010/main" val="3649875081"/>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US"/>
              <a:t>Areas of Concern re Quality of Information</a:t>
            </a:r>
          </a:p>
        </p:txBody>
      </p:sp>
      <p:sp>
        <p:nvSpPr>
          <p:cNvPr id="3" name="Content Placeholder 2"/>
          <p:cNvSpPr>
            <a:spLocks noGrp="1"/>
          </p:cNvSpPr>
          <p:nvPr>
            <p:ph idx="1"/>
          </p:nvPr>
        </p:nvSpPr>
        <p:spPr/>
        <p:txBody>
          <a:bodyPr>
            <a:noAutofit/>
          </a:bodyPr>
          <a:lstStyle/>
          <a:p>
            <a:pPr marL="457200" indent="-457200">
              <a:spcBef>
                <a:spcPct val="0"/>
              </a:spcBef>
              <a:spcAft>
                <a:spcPts val="1200"/>
              </a:spcAft>
              <a:buFont typeface="+mj-lt"/>
              <a:buAutoNum type="arabicPeriod"/>
            </a:pPr>
            <a:r>
              <a:rPr lang="en-US" sz="2800"/>
              <a:t>The 8% decline in unit sales (MWh) over the past 12 years;</a:t>
            </a:r>
          </a:p>
          <a:p>
            <a:pPr marL="457200" indent="-457200">
              <a:spcBef>
                <a:spcPct val="0"/>
              </a:spcBef>
              <a:spcAft>
                <a:spcPts val="1200"/>
              </a:spcAft>
              <a:buFont typeface="+mj-lt"/>
              <a:buAutoNum type="arabicPeriod"/>
            </a:pPr>
            <a:r>
              <a:rPr lang="en-US" sz="2800"/>
              <a:t>The 8% projected decline in unit sales over the next 12 years;</a:t>
            </a:r>
          </a:p>
          <a:p>
            <a:pPr marL="457200" indent="-457200">
              <a:spcBef>
                <a:spcPct val="0"/>
              </a:spcBef>
              <a:spcAft>
                <a:spcPts val="1200"/>
              </a:spcAft>
              <a:buFont typeface="+mj-lt"/>
              <a:buAutoNum type="arabicPeriod"/>
            </a:pPr>
            <a:r>
              <a:rPr lang="en-US" sz="2800"/>
              <a:t>The performance unit plan that created powerful incentives for management to push for a sale; and</a:t>
            </a:r>
          </a:p>
          <a:p>
            <a:pPr marL="457200" indent="-457200">
              <a:spcBef>
                <a:spcPct val="0"/>
              </a:spcBef>
              <a:spcAft>
                <a:spcPts val="1200"/>
              </a:spcAft>
              <a:buFont typeface="+mj-lt"/>
              <a:buAutoNum type="arabicPeriod"/>
            </a:pPr>
            <a:r>
              <a:rPr lang="en-US" sz="2800"/>
              <a:t>The strategic planning process, including legal constraints and proposed alternatives, and management’s intentions regarding the new downtown headquarters.</a:t>
            </a:r>
          </a:p>
        </p:txBody>
      </p:sp>
      <p:sp>
        <p:nvSpPr>
          <p:cNvPr id="4" name="Slide Number Placeholder 3"/>
          <p:cNvSpPr>
            <a:spLocks noGrp="1"/>
          </p:cNvSpPr>
          <p:nvPr>
            <p:ph type="sldNum" sz="quarter" idx="12"/>
          </p:nvPr>
        </p:nvSpPr>
        <p:spPr/>
        <p:txBody>
          <a:bodyPr/>
          <a:lstStyle/>
          <a:p>
            <a:fld id="{850BEA78-8F01-4CF4-BA7F-1779BE85B204}" type="slidenum">
              <a:rPr lang="en-US" smtClean="0"/>
              <a:t>5</a:t>
            </a:fld>
            <a:endParaRPr lang="en-US"/>
          </a:p>
        </p:txBody>
      </p:sp>
    </p:spTree>
    <p:extLst>
      <p:ext uri="{BB962C8B-B14F-4D97-AF65-F5344CB8AC3E}">
        <p14:creationId xmlns:p14="http://schemas.microsoft.com/office/powerpoint/2010/main" val="1387326100"/>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fontScale="90000"/>
          </a:bodyPr>
          <a:lstStyle/>
          <a:p>
            <a:r>
              <a:rPr lang="en-US"/>
              <a:t>I. The 8% Decline in Electric Sales</a:t>
            </a:r>
            <a:br>
              <a:rPr lang="en-US"/>
            </a:br>
            <a:r>
              <a:rPr lang="en-US"/>
              <a:t>Impact of the Last Decade of Business Disruption</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6</a:t>
            </a:fld>
            <a:endParaRPr lang="en-US"/>
          </a:p>
        </p:txBody>
      </p:sp>
      <p:pic>
        <p:nvPicPr>
          <p:cNvPr id="5" name="Content Placeholder 4">
            <a:extLst>
              <a:ext uri="{FF2B5EF4-FFF2-40B4-BE49-F238E27FC236}">
                <a16:creationId xmlns:a16="http://schemas.microsoft.com/office/drawing/2014/main" id="{1EA4BEF4-1C2B-406C-B9BE-7A9B2063B547}"/>
              </a:ext>
            </a:extLst>
          </p:cNvPr>
          <p:cNvPicPr>
            <a:picLocks noGrp="1"/>
          </p:cNvPicPr>
          <p:nvPr>
            <p:ph idx="1"/>
          </p:nvPr>
        </p:nvPicPr>
        <p:blipFill>
          <a:blip r:embed="rId3">
            <a:extLst>
              <a:ext uri="{28A0092B-C50C-407E-A947-70E740481C1C}">
                <a14:useLocalDpi xmlns:a14="http://schemas.microsoft.com/office/drawing/2010/main" val="0"/>
              </a:ext>
            </a:extLst>
          </a:blip>
          <a:srcRect t="7792" b="0"/>
          <a:stretch>
            <a:fillRect/>
          </a:stretch>
        </p:blipFill>
        <p:spPr bwMode="auto">
          <a:xfrm>
            <a:off x="200409" y="1443789"/>
            <a:ext cx="8618287" cy="4743273"/>
          </a:xfrm>
          <a:prstGeom prst="rect">
            <a:avLst/>
          </a:prstGeom>
          <a:noFill/>
          <a:ln>
            <a:noFill/>
          </a:ln>
        </p:spPr>
      </p:pic>
      <p:sp>
        <p:nvSpPr>
          <p:cNvPr id="6" name="TextBox 5">
            <a:extLst>
              <a:ext uri="{FF2B5EF4-FFF2-40B4-BE49-F238E27FC236}">
                <a16:creationId xmlns:a16="http://schemas.microsoft.com/office/drawing/2014/main" id="{24D9BBF9-C663-4FCA-9567-7BB9A2A2480B}"/>
              </a:ext>
            </a:extLst>
          </p:cNvPr>
          <p:cNvSpPr txBox="1"/>
          <p:nvPr/>
        </p:nvSpPr>
        <p:spPr>
          <a:xfrm>
            <a:off x="348343" y="6151354"/>
            <a:ext cx="7794172" cy="338554"/>
          </a:xfrm>
          <a:prstGeom prst="rect">
            <a:avLst/>
          </a:prstGeom>
          <a:noFill/>
        </p:spPr>
        <p:txBody>
          <a:bodyPr wrap="square" rtlCol="0">
            <a:spAutoFit/>
          </a:bodyPr>
          <a:lstStyle/>
          <a:p>
            <a:r>
              <a:rPr lang="en-US" sz="1600"/>
              <a:t>Slide from May, June and July 2019 Board Meetings </a:t>
            </a:r>
          </a:p>
        </p:txBody>
      </p:sp>
    </p:spTree>
    <p:extLst>
      <p:ext uri="{BB962C8B-B14F-4D97-AF65-F5344CB8AC3E}">
        <p14:creationId xmlns:p14="http://schemas.microsoft.com/office/powerpoint/2010/main" val="346732208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fontScale="90000"/>
          </a:bodyPr>
          <a:lstStyle/>
          <a:p>
            <a:r>
              <a:rPr lang="en-US"/>
              <a:t>2007 to 2017: Loss of </a:t>
            </a:r>
            <a:br>
              <a:rPr lang="en-US"/>
            </a:br>
            <a:r>
              <a:rPr lang="en-US"/>
              <a:t>$1.4 Billion in Free Cash Flow</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7</a:t>
            </a:fld>
            <a:endParaRPr lang="en-US"/>
          </a:p>
        </p:txBody>
      </p:sp>
      <p:sp>
        <p:nvSpPr>
          <p:cNvPr id="6" name="TextBox 5">
            <a:extLst>
              <a:ext uri="{FF2B5EF4-FFF2-40B4-BE49-F238E27FC236}">
                <a16:creationId xmlns:a16="http://schemas.microsoft.com/office/drawing/2014/main" id="{24D9BBF9-C663-4FCA-9567-7BB9A2A2480B}"/>
              </a:ext>
            </a:extLst>
          </p:cNvPr>
          <p:cNvSpPr txBox="1"/>
          <p:nvPr/>
        </p:nvSpPr>
        <p:spPr>
          <a:xfrm>
            <a:off x="409298" y="6120576"/>
            <a:ext cx="7794172" cy="338554"/>
          </a:xfrm>
          <a:prstGeom prst="rect">
            <a:avLst/>
          </a:prstGeom>
          <a:noFill/>
        </p:spPr>
        <p:txBody>
          <a:bodyPr wrap="square" rtlCol="0">
            <a:spAutoFit/>
          </a:bodyPr>
          <a:lstStyle/>
          <a:p>
            <a:r>
              <a:rPr lang="en-US" sz="1600"/>
              <a:t>Slide from May 2019 Board Meeting </a:t>
            </a:r>
          </a:p>
        </p:txBody>
      </p:sp>
      <p:sp>
        <p:nvSpPr>
          <p:cNvPr id="7" name="Content Placeholder 6">
            <a:extLst>
              <a:ext uri="{FF2B5EF4-FFF2-40B4-BE49-F238E27FC236}">
                <a16:creationId xmlns:a16="http://schemas.microsoft.com/office/drawing/2014/main" id="{777AF434-5DCD-49C4-B972-A69FE05ACD9F}"/>
              </a:ext>
            </a:extLst>
          </p:cNvPr>
          <p:cNvSpPr>
            <a:spLocks noGrp="1"/>
          </p:cNvSpPr>
          <p:nvPr>
            <p:ph idx="1"/>
          </p:nvPr>
        </p:nvSpPr>
        <p:spPr>
          <a:xfrm>
            <a:off x="348343" y="1473506"/>
            <a:ext cx="8522415" cy="4523575"/>
          </a:xfrm>
        </p:spPr>
        <p:txBody>
          <a:bodyPr/>
          <a:lstStyle/>
          <a:p>
            <a:endParaRPr lang="en-US"/>
          </a:p>
        </p:txBody>
      </p:sp>
      <p:pic>
        <p:nvPicPr>
          <p:cNvPr id="8" name="Content Placeholder 4">
            <a:extLst>
              <a:ext uri="{FF2B5EF4-FFF2-40B4-BE49-F238E27FC236}">
                <a16:creationId xmlns:a16="http://schemas.microsoft.com/office/drawing/2014/main" id="{67CE424F-1081-4203-889C-AB6E2E8FCD8F}"/>
              </a:ext>
            </a:extLst>
          </p:cNvPr>
          <p:cNvPicPr/>
          <p:nvPr/>
        </p:nvPicPr>
        <p:blipFill>
          <a:blip r:embed="rId3">
            <a:extLst>
              <a:ext uri="{28A0092B-C50C-407E-A947-70E740481C1C}">
                <a14:useLocalDpi xmlns:a14="http://schemas.microsoft.com/office/drawing/2010/main" val="0"/>
              </a:ext>
            </a:extLst>
          </a:blip>
          <a:srcRect t="9265" b="3073"/>
          <a:stretch>
            <a:fillRect/>
          </a:stretch>
        </p:blipFill>
        <p:spPr bwMode="auto">
          <a:xfrm>
            <a:off x="348343" y="1473505"/>
            <a:ext cx="8647611" cy="4523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4991316"/>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332296-96DD-430A-845A-2EF8D8737740}"/>
              </a:ext>
            </a:extLst>
          </p:cNvPr>
          <p:cNvSpPr>
            <a:spLocks noGrp="1"/>
          </p:cNvSpPr>
          <p:nvPr>
            <p:ph type="title"/>
          </p:nvPr>
        </p:nvSpPr>
        <p:spPr/>
        <p:txBody>
          <a:bodyPr>
            <a:normAutofit/>
          </a:bodyPr>
          <a:lstStyle/>
          <a:p>
            <a:r>
              <a:rPr lang="en-US"/>
              <a:t>JEA Electric Sales Growth is a Challenge</a:t>
            </a:r>
          </a:p>
        </p:txBody>
      </p:sp>
      <p:sp>
        <p:nvSpPr>
          <p:cNvPr id="4" name="Slide Number Placeholder 3">
            <a:extLst>
              <a:ext uri="{FF2B5EF4-FFF2-40B4-BE49-F238E27FC236}">
                <a16:creationId xmlns:a16="http://schemas.microsoft.com/office/drawing/2014/main" id="{368A5C77-1B06-41F9-8EFB-0AE652F5C6FF}"/>
              </a:ext>
            </a:extLst>
          </p:cNvPr>
          <p:cNvSpPr>
            <a:spLocks noGrp="1"/>
          </p:cNvSpPr>
          <p:nvPr>
            <p:ph type="sldNum" sz="quarter" idx="12"/>
          </p:nvPr>
        </p:nvSpPr>
        <p:spPr/>
        <p:txBody>
          <a:bodyPr/>
          <a:lstStyle/>
          <a:p>
            <a:fld id="{850BEA78-8F01-4CF4-BA7F-1779BE85B204}" type="slidenum">
              <a:rPr lang="en-US" smtClean="0"/>
              <a:t>8</a:t>
            </a:fld>
            <a:endParaRPr lang="en-US"/>
          </a:p>
        </p:txBody>
      </p:sp>
      <p:sp>
        <p:nvSpPr>
          <p:cNvPr id="6" name="TextBox 5">
            <a:extLst>
              <a:ext uri="{FF2B5EF4-FFF2-40B4-BE49-F238E27FC236}">
                <a16:creationId xmlns:a16="http://schemas.microsoft.com/office/drawing/2014/main" id="{24D9BBF9-C663-4FCA-9567-7BB9A2A2480B}"/>
              </a:ext>
            </a:extLst>
          </p:cNvPr>
          <p:cNvSpPr txBox="1"/>
          <p:nvPr/>
        </p:nvSpPr>
        <p:spPr>
          <a:xfrm>
            <a:off x="418007" y="6120576"/>
            <a:ext cx="7794172" cy="338554"/>
          </a:xfrm>
          <a:prstGeom prst="rect">
            <a:avLst/>
          </a:prstGeom>
          <a:noFill/>
        </p:spPr>
        <p:txBody>
          <a:bodyPr wrap="square" rtlCol="0">
            <a:spAutoFit/>
          </a:bodyPr>
          <a:lstStyle/>
          <a:p>
            <a:r>
              <a:rPr lang="en-US" sz="1600"/>
              <a:t>Slide from April 2018 Board Workshop on Privatization</a:t>
            </a:r>
          </a:p>
        </p:txBody>
      </p:sp>
      <p:pic>
        <p:nvPicPr>
          <p:cNvPr id="9" name="Content Placeholder 8">
            <a:extLst>
              <a:ext uri="{FF2B5EF4-FFF2-40B4-BE49-F238E27FC236}">
                <a16:creationId xmlns:a16="http://schemas.microsoft.com/office/drawing/2014/main" id="{82C9013E-9F19-49B7-A974-1D624AB5A5FF}"/>
              </a:ext>
            </a:extLst>
          </p:cNvPr>
          <p:cNvPicPr>
            <a:picLocks noGrp="1"/>
          </p:cNvPicPr>
          <p:nvPr>
            <p:ph idx="1"/>
          </p:nvPr>
        </p:nvPicPr>
        <p:blipFill>
          <a:blip r:embed="rId3">
            <a:extLst>
              <a:ext uri="{28A0092B-C50C-407E-A947-70E740481C1C}">
                <a14:useLocalDpi xmlns:a14="http://schemas.microsoft.com/office/drawing/2010/main" val="0"/>
              </a:ext>
            </a:extLst>
          </a:blip>
          <a:srcRect l="2273" t="19870" r="1676" b="1411"/>
          <a:stretch>
            <a:fillRect/>
          </a:stretch>
        </p:blipFill>
        <p:spPr bwMode="auto">
          <a:xfrm>
            <a:off x="418007" y="1487625"/>
            <a:ext cx="7924370" cy="4524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6095525"/>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186B45D-CE22-45F5-AA74-ACD4A1B56C08}"/>
              </a:ext>
            </a:extLst>
          </p:cNvPr>
          <p:cNvSpPr>
            <a:spLocks noGrp="1"/>
          </p:cNvSpPr>
          <p:nvPr>
            <p:ph type="title"/>
          </p:nvPr>
        </p:nvSpPr>
        <p:spPr/>
        <p:txBody>
          <a:bodyPr>
            <a:normAutofit fontScale="90000"/>
          </a:bodyPr>
          <a:lstStyle/>
          <a:p>
            <a:r>
              <a:rPr lang="en-US"/>
              <a:t>Analysis of MWh Sales Decline </a:t>
            </a:r>
            <a:br>
              <a:rPr lang="en-US"/>
            </a:br>
            <a:r>
              <a:rPr lang="en-US"/>
              <a:t>2006 - 2018</a:t>
            </a:r>
          </a:p>
        </p:txBody>
      </p:sp>
      <p:sp>
        <p:nvSpPr>
          <p:cNvPr id="4" name="Slide Number Placeholder 3">
            <a:extLst>
              <a:ext uri="{FF2B5EF4-FFF2-40B4-BE49-F238E27FC236}">
                <a16:creationId xmlns:a16="http://schemas.microsoft.com/office/drawing/2014/main" id="{4E37B7C4-04EC-4E59-B6E8-0EA0226F7910}"/>
              </a:ext>
            </a:extLst>
          </p:cNvPr>
          <p:cNvSpPr>
            <a:spLocks noGrp="1"/>
          </p:cNvSpPr>
          <p:nvPr>
            <p:ph type="sldNum" sz="quarter" idx="12"/>
          </p:nvPr>
        </p:nvSpPr>
        <p:spPr/>
        <p:txBody>
          <a:bodyPr/>
          <a:lstStyle/>
          <a:p>
            <a:fld id="{850BEA78-8F01-4CF4-BA7F-1779BE85B204}" type="slidenum">
              <a:rPr lang="en-US" smtClean="0"/>
              <a:t>9</a:t>
            </a:fld>
            <a:endParaRPr lang="en-US"/>
          </a:p>
        </p:txBody>
      </p:sp>
      <p:graphicFrame>
        <p:nvGraphicFramePr>
          <p:cNvPr id="7" name="Content Placeholder 4">
            <a:extLst>
              <a:ext uri="{FF2B5EF4-FFF2-40B4-BE49-F238E27FC236}">
                <a16:creationId xmlns:a16="http://schemas.microsoft.com/office/drawing/2014/main" id="{8A5F70B6-7AF7-4139-91D9-3CBF6B0D1625}"/>
              </a:ext>
            </a:extLst>
          </p:cNvPr>
          <p:cNvGraphicFramePr>
            <a:graphicFrameLocks noGrp="1"/>
          </p:cNvGraphicFramePr>
          <p:nvPr>
            <p:ph idx="1"/>
            <p:extLst>
              <p:ext uri="{D42A27DB-BD31-4B8C-83A1-F6EECF244321}">
                <p14:modId xmlns:p14="http://schemas.microsoft.com/office/powerpoint/2010/main" val="3996618900"/>
              </p:ext>
            </p:extLst>
          </p:nvPr>
        </p:nvGraphicFramePr>
        <p:xfrm>
          <a:off x="431075" y="1416913"/>
          <a:ext cx="8281850" cy="4992597"/>
        </p:xfrm>
        <a:graphic>
          <a:graphicData uri="http://schemas.openxmlformats.org/drawingml/2006/table">
            <a:tbl>
              <a:tblPr firstRow="1" firstCol="1" bandRow="1">
                <a:tableStyleId>{5C22544A-7EE6-4342-B048-85BDC9FD1C3A}</a:tableStyleId>
              </a:tblPr>
              <a:tblGrid>
                <a:gridCol w="1656370">
                  <a:extLst>
                    <a:ext uri="{9D8B030D-6E8A-4147-A177-3AD203B41FA5}">
                      <a16:colId xmlns:a16="http://schemas.microsoft.com/office/drawing/2014/main" val="1933363778"/>
                    </a:ext>
                  </a:extLst>
                </a:gridCol>
                <a:gridCol w="1656370">
                  <a:extLst>
                    <a:ext uri="{9D8B030D-6E8A-4147-A177-3AD203B41FA5}">
                      <a16:colId xmlns:a16="http://schemas.microsoft.com/office/drawing/2014/main" val="4234602754"/>
                    </a:ext>
                  </a:extLst>
                </a:gridCol>
                <a:gridCol w="1656370">
                  <a:extLst>
                    <a:ext uri="{9D8B030D-6E8A-4147-A177-3AD203B41FA5}">
                      <a16:colId xmlns:a16="http://schemas.microsoft.com/office/drawing/2014/main" val="2089695546"/>
                    </a:ext>
                  </a:extLst>
                </a:gridCol>
                <a:gridCol w="1656370">
                  <a:extLst>
                    <a:ext uri="{9D8B030D-6E8A-4147-A177-3AD203B41FA5}">
                      <a16:colId xmlns:a16="http://schemas.microsoft.com/office/drawing/2014/main" val="3067097312"/>
                    </a:ext>
                  </a:extLst>
                </a:gridCol>
                <a:gridCol w="1656370">
                  <a:extLst>
                    <a:ext uri="{9D8B030D-6E8A-4147-A177-3AD203B41FA5}">
                      <a16:colId xmlns:a16="http://schemas.microsoft.com/office/drawing/2014/main" val="641683577"/>
                    </a:ext>
                  </a:extLst>
                </a:gridCol>
              </a:tblGrid>
              <a:tr h="1109467">
                <a:tc>
                  <a:txBody>
                    <a:bodyPr/>
                    <a:lstStyle/>
                    <a:p>
                      <a:pPr marL="0" marR="0" algn="just">
                        <a:spcBef>
                          <a:spcPct val="0"/>
                        </a:spcBef>
                        <a:spcAft>
                          <a:spcPct val="0"/>
                        </a:spcAft>
                      </a:pPr>
                      <a:r>
                        <a:rPr lang="en-US" sz="1800">
                          <a:effectLst/>
                        </a:rPr>
                        <a:t>Sales (MWh)</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2006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2018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 Change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 of Total Decline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69494968"/>
                  </a:ext>
                </a:extLst>
              </a:tr>
              <a:tr h="554732">
                <a:tc>
                  <a:txBody>
                    <a:bodyPr/>
                    <a:lstStyle/>
                    <a:p>
                      <a:pPr marL="0" marR="0" algn="just">
                        <a:spcBef>
                          <a:spcPct val="0"/>
                        </a:spcBef>
                        <a:spcAft>
                          <a:spcPct val="0"/>
                        </a:spcAft>
                      </a:pPr>
                      <a:r>
                        <a:rPr lang="en-US" sz="1800">
                          <a:effectLst/>
                        </a:rPr>
                        <a:t>Residential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5,650,986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5,414,721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22%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5321213"/>
                  </a:ext>
                </a:extLst>
              </a:tr>
              <a:tr h="1109467">
                <a:tc>
                  <a:txBody>
                    <a:bodyPr/>
                    <a:lstStyle/>
                    <a:p>
                      <a:pPr marL="0" marR="0" algn="just">
                        <a:spcBef>
                          <a:spcPct val="0"/>
                        </a:spcBef>
                        <a:spcAft>
                          <a:spcPct val="0"/>
                        </a:spcAft>
                      </a:pPr>
                      <a:r>
                        <a:rPr lang="en-US" sz="1800">
                          <a:effectLst/>
                        </a:rPr>
                        <a:t>Commercial </a:t>
                      </a:r>
                    </a:p>
                    <a:p>
                      <a:pPr marL="0" marR="0" algn="just">
                        <a:spcBef>
                          <a:spcPct val="0"/>
                        </a:spcBef>
                        <a:spcAft>
                          <a:spcPct val="0"/>
                        </a:spcAft>
                      </a:pPr>
                      <a:r>
                        <a:rPr lang="en-US" sz="1800">
                          <a:effectLst/>
                        </a:rPr>
                        <a:t>and Industrial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7,157,602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6,851,803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28%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0150439"/>
                  </a:ext>
                </a:extLst>
              </a:tr>
              <a:tr h="554732">
                <a:tc>
                  <a:txBody>
                    <a:bodyPr/>
                    <a:lstStyle/>
                    <a:p>
                      <a:pPr marL="0" marR="0" algn="just">
                        <a:spcBef>
                          <a:spcPct val="0"/>
                        </a:spcBef>
                        <a:spcAft>
                          <a:spcPct val="0"/>
                        </a:spcAft>
                      </a:pPr>
                      <a:r>
                        <a:rPr lang="en-US" sz="1800">
                          <a:effectLst/>
                        </a:rPr>
                        <a:t>Street Lighting</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110,178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59,176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(46.3%)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7000513"/>
                  </a:ext>
                </a:extLst>
              </a:tr>
              <a:tr h="1109467">
                <a:tc>
                  <a:txBody>
                    <a:bodyPr/>
                    <a:lstStyle/>
                    <a:p>
                      <a:pPr marL="0" marR="0" algn="just">
                        <a:spcBef>
                          <a:spcPct val="0"/>
                        </a:spcBef>
                        <a:spcAft>
                          <a:spcPct val="0"/>
                        </a:spcAft>
                      </a:pPr>
                      <a:r>
                        <a:rPr lang="en-US" sz="1800">
                          <a:effectLst/>
                        </a:rPr>
                        <a:t>Territorial Sales </a:t>
                      </a:r>
                    </a:p>
                    <a:p>
                      <a:pPr marL="0" marR="0" algn="just">
                        <a:spcBef>
                          <a:spcPct val="0"/>
                        </a:spcBef>
                        <a:spcAft>
                          <a:spcPct val="0"/>
                        </a:spcAft>
                      </a:pPr>
                      <a:r>
                        <a:rPr lang="en-US" sz="1800">
                          <a:effectLst/>
                        </a:rPr>
                        <a:t>for Resale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522,134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38,640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(92.6%)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45%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0821262"/>
                  </a:ext>
                </a:extLst>
              </a:tr>
              <a:tr h="554732">
                <a:tc>
                  <a:txBody>
                    <a:bodyPr/>
                    <a:lstStyle/>
                    <a:p>
                      <a:pPr marL="0" marR="0" algn="just">
                        <a:spcBef>
                          <a:spcPct val="0"/>
                        </a:spcBef>
                        <a:spcAft>
                          <a:spcPct val="0"/>
                        </a:spcAft>
                      </a:pPr>
                      <a:r>
                        <a:rPr lang="en-US" sz="1800">
                          <a:effectLst/>
                        </a:rPr>
                        <a:t>Total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13,440,900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12,364,340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ct val="0"/>
                        </a:spcBef>
                        <a:spcAft>
                          <a:spcPct val="0"/>
                        </a:spcAft>
                      </a:pPr>
                      <a:r>
                        <a:rPr lang="en-US" sz="1800">
                          <a:effectLst/>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9341458"/>
                  </a:ext>
                </a:extLst>
              </a:tr>
            </a:tbl>
          </a:graphicData>
        </a:graphic>
      </p:graphicFrame>
    </p:spTree>
    <p:extLst>
      <p:ext uri="{BB962C8B-B14F-4D97-AF65-F5344CB8AC3E}">
        <p14:creationId xmlns:p14="http://schemas.microsoft.com/office/powerpoint/2010/main" val="2744454441"/>
      </p:ext>
    </p:extLst>
  </p:cSld>
  <p:clrMapOvr>
    <a:masterClrMapping/>
  </p:clrMapOvr>
  <p:transition/>
  <p:timing/>
</p:sld>
</file>

<file path=ppt/tags/tag1.xml><?xml version="1.0" encoding="utf-8"?>
<p:tagLst xmlns:p="http://schemas.openxmlformats.org/presentationml/2006/main">
  <p:tag name="AS_NET" val="4.0.30319.42000"/>
  <p:tag name="AS_OS" val="Microsoft Windows NT 6.2.9200.0"/>
  <p:tag name="AS_RELEASE_DATE" val="2017.03.22"/>
  <p:tag name="AS_TITLE" val="Aspose.Slides for .NET 4.0"/>
  <p:tag name="AS_VERSION" val="17.3"/>
</p:tagLst>
</file>

<file path=ppt/theme/theme1.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Template>Office Theme</Template>
  <Company/>
  <PresentationFormat>On-screen Show (4:3)</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17.0300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1601-01-01T00:00:00.000</cp:lastPrinted>
  <dcterms:created xsi:type="dcterms:W3CDTF">1601-01-01T00:00:00Z</dcterms:created>
  <dcterms:modified xsi:type="dcterms:W3CDTF">1601-01-01T00:00:00Z</dcterms:modified>
</cp:coreProperties>
</file>